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2"/>
  </p:notesMasterIdLst>
  <p:sldIdLst>
    <p:sldId id="267" r:id="rId2"/>
    <p:sldId id="266" r:id="rId3"/>
    <p:sldId id="307" r:id="rId4"/>
    <p:sldId id="308" r:id="rId5"/>
    <p:sldId id="269" r:id="rId6"/>
    <p:sldId id="328" r:id="rId7"/>
    <p:sldId id="331" r:id="rId8"/>
    <p:sldId id="330" r:id="rId9"/>
    <p:sldId id="309" r:id="rId10"/>
    <p:sldId id="314" r:id="rId11"/>
    <p:sldId id="319" r:id="rId12"/>
    <p:sldId id="320" r:id="rId13"/>
    <p:sldId id="313" r:id="rId14"/>
    <p:sldId id="311" r:id="rId15"/>
    <p:sldId id="317" r:id="rId16"/>
    <p:sldId id="316" r:id="rId17"/>
    <p:sldId id="318" r:id="rId18"/>
    <p:sldId id="332" r:id="rId19"/>
    <p:sldId id="333" r:id="rId20"/>
    <p:sldId id="334" r:id="rId21"/>
    <p:sldId id="335" r:id="rId22"/>
    <p:sldId id="323" r:id="rId23"/>
    <p:sldId id="336" r:id="rId24"/>
    <p:sldId id="338" r:id="rId25"/>
    <p:sldId id="321" r:id="rId26"/>
    <p:sldId id="324" r:id="rId27"/>
    <p:sldId id="325" r:id="rId28"/>
    <p:sldId id="326" r:id="rId29"/>
    <p:sldId id="327" r:id="rId30"/>
    <p:sldId id="337"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EDD25-0626-2A8C-E5A7-2A775E95798C}" name="Christina Hanschke" initials="CH" userId="S::christina.hanschke@thefinalmile.com::1a1c37c7-d1ce-48df-93e0-8a5a74764879" providerId="AD"/>
  <p188:author id="{E15AEA5D-C411-61B5-B2C3-8A2115868023}" name="Pallavi Manchi" initials="PM" userId="S::pallavi.manchi@thefinalmile.com::f98dea3c-845b-41ae-b49f-7a9336a5da66" providerId="AD"/>
  <p188:author id="{4D7A4DD2-C979-9F38-496B-F758B8C0B6DE}" name="Rasi Surana" initials="RS" userId="S::rasi.surana@thefinalmile.com::30d99688-8346-44c8-bfc1-ff59aa05746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159C8"/>
    <a:srgbClr val="DD3811"/>
    <a:srgbClr val="FF9701"/>
    <a:srgbClr val="109618"/>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8"/>
    <p:restoredTop sz="95707"/>
  </p:normalViewPr>
  <p:slideViewPr>
    <p:cSldViewPr snapToGrid="0">
      <p:cViewPr varScale="1">
        <p:scale>
          <a:sx n="108" d="100"/>
          <a:sy n="108"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2FA96-DBD2-4B30-9A17-DEB50EE3DA53}" type="datetimeFigureOut">
              <a:t>8/29/22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B9D8B-7032-49AE-965D-73720E06B192}" type="slidenum">
              <a:t>‹#›</a:t>
            </a:fld>
            <a:endParaRPr lang="en-GB"/>
          </a:p>
        </p:txBody>
      </p:sp>
    </p:spTree>
    <p:extLst>
      <p:ext uri="{BB962C8B-B14F-4D97-AF65-F5344CB8AC3E}">
        <p14:creationId xmlns:p14="http://schemas.microsoft.com/office/powerpoint/2010/main" val="383272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65592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9D8B-7032-49AE-965D-73720E06B192}" type="slidenum">
              <a:rPr lang="en-IN" smtClean="0"/>
              <a:t>5</a:t>
            </a:fld>
            <a:endParaRPr lang="en-IN"/>
          </a:p>
        </p:txBody>
      </p:sp>
    </p:spTree>
    <p:extLst>
      <p:ext uri="{BB962C8B-B14F-4D97-AF65-F5344CB8AC3E}">
        <p14:creationId xmlns:p14="http://schemas.microsoft.com/office/powerpoint/2010/main" val="287350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9D8B-7032-49AE-965D-73720E06B192}" type="slidenum">
              <a:rPr lang="en-IN" smtClean="0"/>
              <a:t>6</a:t>
            </a:fld>
            <a:endParaRPr lang="en-IN"/>
          </a:p>
        </p:txBody>
      </p:sp>
    </p:spTree>
    <p:extLst>
      <p:ext uri="{BB962C8B-B14F-4D97-AF65-F5344CB8AC3E}">
        <p14:creationId xmlns:p14="http://schemas.microsoft.com/office/powerpoint/2010/main" val="299434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9D8B-7032-49AE-965D-73720E06B192}" type="slidenum">
              <a:rPr lang="en-IN" smtClean="0"/>
              <a:t>7</a:t>
            </a:fld>
            <a:endParaRPr lang="en-IN"/>
          </a:p>
        </p:txBody>
      </p:sp>
    </p:spTree>
    <p:extLst>
      <p:ext uri="{BB962C8B-B14F-4D97-AF65-F5344CB8AC3E}">
        <p14:creationId xmlns:p14="http://schemas.microsoft.com/office/powerpoint/2010/main" val="342736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0B9D8B-7032-49AE-965D-73720E06B192}" type="slidenum">
              <a:rPr lang="en-IN" smtClean="0"/>
              <a:t>8</a:t>
            </a:fld>
            <a:endParaRPr lang="en-IN"/>
          </a:p>
        </p:txBody>
      </p:sp>
    </p:spTree>
    <p:extLst>
      <p:ext uri="{BB962C8B-B14F-4D97-AF65-F5344CB8AC3E}">
        <p14:creationId xmlns:p14="http://schemas.microsoft.com/office/powerpoint/2010/main" val="342817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8">
            <a:extLst>
              <a:ext uri="{FF2B5EF4-FFF2-40B4-BE49-F238E27FC236}">
                <a16:creationId xmlns:a16="http://schemas.microsoft.com/office/drawing/2014/main" id="{E6F862F1-F291-5841-AFA7-6930D0ECE1D7}"/>
              </a:ext>
            </a:extLst>
          </p:cNvPr>
          <p:cNvSpPr>
            <a:spLocks noGrp="1"/>
          </p:cNvSpPr>
          <p:nvPr>
            <p:ph type="ftr" sz="quarter" idx="3"/>
          </p:nvPr>
        </p:nvSpPr>
        <p:spPr>
          <a:xfrm>
            <a:off x="677069" y="6356350"/>
            <a:ext cx="5346700" cy="365125"/>
          </a:xfrm>
          <a:prstGeom prst="rect">
            <a:avLst/>
          </a:prstGeom>
        </p:spPr>
        <p:txBody>
          <a:bodyPr vert="horz" lIns="91440" tIns="45720" rIns="91440" bIns="45720" rtlCol="0" anchor="t"/>
          <a:lstStyle>
            <a:lvl1pPr algn="l">
              <a:defRPr sz="1200" b="0" i="0">
                <a:solidFill>
                  <a:schemeClr val="bg2">
                    <a:lumMod val="50000"/>
                  </a:schemeClr>
                </a:solidFill>
                <a:latin typeface="Avenir Next" panose="020B0503020202020204" pitchFamily="34" charset="0"/>
              </a:defRPr>
            </a:lvl1pPr>
          </a:lstStyle>
          <a:p>
            <a:endParaRPr lang="en-US"/>
          </a:p>
        </p:txBody>
      </p:sp>
    </p:spTree>
    <p:extLst>
      <p:ext uri="{BB962C8B-B14F-4D97-AF65-F5344CB8AC3E}">
        <p14:creationId xmlns:p14="http://schemas.microsoft.com/office/powerpoint/2010/main" val="34554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 Note_ 2 Column">
    <p:bg>
      <p:bgRef idx="1001">
        <a:schemeClr val="bg2"/>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36F251-2443-0447-8B7F-0036525A0D56}"/>
              </a:ext>
            </a:extLst>
          </p:cNvPr>
          <p:cNvSpPr>
            <a:spLocks noGrp="1"/>
          </p:cNvSpPr>
          <p:nvPr>
            <p:ph type="body" sz="quarter" idx="15"/>
          </p:nvPr>
        </p:nvSpPr>
        <p:spPr>
          <a:xfrm>
            <a:off x="687387" y="2439194"/>
            <a:ext cx="10898982" cy="3816350"/>
          </a:xfrm>
          <a:prstGeom prst="rect">
            <a:avLst/>
          </a:prstGeom>
        </p:spPr>
        <p:txBody>
          <a:bodyPr numCol="2"/>
          <a:lstStyle>
            <a:lvl1pPr>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13">
            <a:extLst>
              <a:ext uri="{FF2B5EF4-FFF2-40B4-BE49-F238E27FC236}">
                <a16:creationId xmlns:a16="http://schemas.microsoft.com/office/drawing/2014/main" id="{353CD684-6C96-DD45-A52D-089025E641FB}"/>
              </a:ext>
            </a:extLst>
          </p:cNvPr>
          <p:cNvSpPr>
            <a:spLocks noGrp="1"/>
          </p:cNvSpPr>
          <p:nvPr>
            <p:ph type="body" sz="quarter" idx="14"/>
          </p:nvPr>
        </p:nvSpPr>
        <p:spPr>
          <a:xfrm>
            <a:off x="677070" y="1394620"/>
            <a:ext cx="6319043" cy="954087"/>
          </a:xfrm>
          <a:prstGeom prst="rect">
            <a:avLst/>
          </a:prstGeom>
        </p:spPr>
        <p:txBody>
          <a:bodyPr/>
          <a:lstStyle>
            <a:lvl1pPr marL="0">
              <a:lnSpc>
                <a:spcPct val="100000"/>
              </a:lnSpc>
              <a:buNone/>
              <a:defRPr sz="1800" b="0" i="0">
                <a:latin typeface="Avenir Next Medium"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4" name="Text Placeholder 7">
            <a:extLst>
              <a:ext uri="{FF2B5EF4-FFF2-40B4-BE49-F238E27FC236}">
                <a16:creationId xmlns:a16="http://schemas.microsoft.com/office/drawing/2014/main" id="{AA8828DC-3324-714F-BEC6-741535AE9DA4}"/>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E921FF73-7F7A-C246-8F1A-A904EC8362C7}"/>
              </a:ext>
            </a:extLst>
          </p:cNvPr>
          <p:cNvSpPr>
            <a:spLocks noGrp="1"/>
          </p:cNvSpPr>
          <p:nvPr>
            <p:ph type="ftr" sz="quarter" idx="16"/>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9030556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dset_ Inset Image + text_ 1 column">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81AFD49C-8B6C-284C-9B16-968D010FE770}"/>
              </a:ext>
            </a:extLst>
          </p:cNvPr>
          <p:cNvSpPr>
            <a:spLocks noGrp="1"/>
          </p:cNvSpPr>
          <p:nvPr>
            <p:ph type="body" sz="quarter" idx="14"/>
          </p:nvPr>
        </p:nvSpPr>
        <p:spPr>
          <a:xfrm>
            <a:off x="4206082" y="1394620"/>
            <a:ext cx="6642100" cy="1962150"/>
          </a:xfrm>
          <a:prstGeom prst="rect">
            <a:avLst/>
          </a:prstGeom>
        </p:spPr>
        <p:txBody>
          <a:bodyPr/>
          <a:lstStyle>
            <a:lvl1pPr marL="0">
              <a:lnSpc>
                <a:spcPct val="100000"/>
              </a:lnSpc>
              <a:buNone/>
              <a:defRPr sz="2400" b="0" i="1">
                <a:solidFill>
                  <a:schemeClr val="tx2"/>
                </a:solidFill>
                <a:latin typeface="Quire Sans" panose="020B0502040400020003" pitchFamily="34" charset="0"/>
                <a:cs typeface="Quire Sans" panose="020B0502040400020003"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5" name="Picture Placeholder 15">
            <a:extLst>
              <a:ext uri="{FF2B5EF4-FFF2-40B4-BE49-F238E27FC236}">
                <a16:creationId xmlns:a16="http://schemas.microsoft.com/office/drawing/2014/main" id="{E74AF025-0872-0B48-8B4D-B5BE5665CA5E}"/>
              </a:ext>
            </a:extLst>
          </p:cNvPr>
          <p:cNvSpPr>
            <a:spLocks noGrp="1"/>
          </p:cNvSpPr>
          <p:nvPr>
            <p:ph type="pic" sz="quarter" idx="15"/>
          </p:nvPr>
        </p:nvSpPr>
        <p:spPr>
          <a:xfrm>
            <a:off x="713581" y="1394619"/>
            <a:ext cx="3384551" cy="4050506"/>
          </a:xfrm>
          <a:prstGeom prst="rect">
            <a:avLst/>
          </a:prstGeom>
        </p:spPr>
        <p:txBody>
          <a:bodyPr/>
          <a:lstStyle/>
          <a:p>
            <a:endParaRPr lang="en-US"/>
          </a:p>
        </p:txBody>
      </p:sp>
      <p:sp>
        <p:nvSpPr>
          <p:cNvPr id="8" name="Text Placeholder 13">
            <a:extLst>
              <a:ext uri="{FF2B5EF4-FFF2-40B4-BE49-F238E27FC236}">
                <a16:creationId xmlns:a16="http://schemas.microsoft.com/office/drawing/2014/main" id="{7707C0E3-A3A7-AA45-B32F-43DE385A37AC}"/>
              </a:ext>
            </a:extLst>
          </p:cNvPr>
          <p:cNvSpPr>
            <a:spLocks noGrp="1"/>
          </p:cNvSpPr>
          <p:nvPr>
            <p:ph type="body" sz="quarter" idx="16"/>
          </p:nvPr>
        </p:nvSpPr>
        <p:spPr>
          <a:xfrm>
            <a:off x="4231641" y="3497740"/>
            <a:ext cx="6616541" cy="1962150"/>
          </a:xfrm>
          <a:prstGeom prst="rect">
            <a:avLst/>
          </a:prstGeom>
        </p:spPr>
        <p:txBody>
          <a:bodyPr numCol="1"/>
          <a:lstStyle>
            <a:lvl1pPr marL="0">
              <a:lnSpc>
                <a:spcPct val="100000"/>
              </a:lnSpc>
              <a:buNone/>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0" name="Text Placeholder 7">
            <a:extLst>
              <a:ext uri="{FF2B5EF4-FFF2-40B4-BE49-F238E27FC236}">
                <a16:creationId xmlns:a16="http://schemas.microsoft.com/office/drawing/2014/main" id="{0F587164-AE09-2144-B29E-287B9C9DE6BA}"/>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8D970389-6291-224C-A763-2CF633483349}"/>
              </a:ext>
            </a:extLst>
          </p:cNvPr>
          <p:cNvSpPr>
            <a:spLocks noGrp="1"/>
          </p:cNvSpPr>
          <p:nvPr>
            <p:ph type="ftr" sz="quarter" idx="17"/>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557039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ndset_ Inset Image + text_ 2 column">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81AFD49C-8B6C-284C-9B16-968D010FE770}"/>
              </a:ext>
            </a:extLst>
          </p:cNvPr>
          <p:cNvSpPr>
            <a:spLocks noGrp="1"/>
          </p:cNvSpPr>
          <p:nvPr>
            <p:ph type="body" sz="quarter" idx="14"/>
          </p:nvPr>
        </p:nvSpPr>
        <p:spPr>
          <a:xfrm>
            <a:off x="4206082" y="1394620"/>
            <a:ext cx="6642100" cy="1962150"/>
          </a:xfrm>
          <a:prstGeom prst="rect">
            <a:avLst/>
          </a:prstGeom>
        </p:spPr>
        <p:txBody>
          <a:bodyPr/>
          <a:lstStyle>
            <a:lvl1pPr marL="0">
              <a:lnSpc>
                <a:spcPct val="100000"/>
              </a:lnSpc>
              <a:buNone/>
              <a:defRPr sz="2400" b="0" i="1">
                <a:solidFill>
                  <a:schemeClr val="tx2"/>
                </a:solidFill>
                <a:latin typeface="Quire Sans" panose="020B0502040400020003" pitchFamily="34" charset="0"/>
                <a:cs typeface="Quire Sans" panose="020B0502040400020003"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5" name="Picture Placeholder 15">
            <a:extLst>
              <a:ext uri="{FF2B5EF4-FFF2-40B4-BE49-F238E27FC236}">
                <a16:creationId xmlns:a16="http://schemas.microsoft.com/office/drawing/2014/main" id="{E74AF025-0872-0B48-8B4D-B5BE5665CA5E}"/>
              </a:ext>
            </a:extLst>
          </p:cNvPr>
          <p:cNvSpPr>
            <a:spLocks noGrp="1"/>
          </p:cNvSpPr>
          <p:nvPr>
            <p:ph type="pic" sz="quarter" idx="15"/>
          </p:nvPr>
        </p:nvSpPr>
        <p:spPr>
          <a:xfrm>
            <a:off x="713581" y="1394619"/>
            <a:ext cx="3384551" cy="4050506"/>
          </a:xfrm>
          <a:prstGeom prst="rect">
            <a:avLst/>
          </a:prstGeom>
        </p:spPr>
        <p:txBody>
          <a:bodyPr/>
          <a:lstStyle/>
          <a:p>
            <a:endParaRPr lang="en-US"/>
          </a:p>
        </p:txBody>
      </p:sp>
      <p:sp>
        <p:nvSpPr>
          <p:cNvPr id="8" name="Text Placeholder 13">
            <a:extLst>
              <a:ext uri="{FF2B5EF4-FFF2-40B4-BE49-F238E27FC236}">
                <a16:creationId xmlns:a16="http://schemas.microsoft.com/office/drawing/2014/main" id="{7707C0E3-A3A7-AA45-B32F-43DE385A37AC}"/>
              </a:ext>
            </a:extLst>
          </p:cNvPr>
          <p:cNvSpPr>
            <a:spLocks noGrp="1"/>
          </p:cNvSpPr>
          <p:nvPr>
            <p:ph type="body" sz="quarter" idx="16"/>
          </p:nvPr>
        </p:nvSpPr>
        <p:spPr>
          <a:xfrm>
            <a:off x="4231641" y="3497740"/>
            <a:ext cx="6616541" cy="1962150"/>
          </a:xfrm>
          <a:prstGeom prst="rect">
            <a:avLst/>
          </a:prstGeom>
        </p:spPr>
        <p:txBody>
          <a:bodyPr numCol="2"/>
          <a:lstStyle>
            <a:lvl1pPr marL="0">
              <a:lnSpc>
                <a:spcPct val="100000"/>
              </a:lnSpc>
              <a:buNone/>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0" name="Text Placeholder 7">
            <a:extLst>
              <a:ext uri="{FF2B5EF4-FFF2-40B4-BE49-F238E27FC236}">
                <a16:creationId xmlns:a16="http://schemas.microsoft.com/office/drawing/2014/main" id="{0F587164-AE09-2144-B29E-287B9C9DE6BA}"/>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49264F4C-BFEA-B244-BE0B-11A6461B5588}"/>
              </a:ext>
            </a:extLst>
          </p:cNvPr>
          <p:cNvSpPr>
            <a:spLocks noGrp="1"/>
          </p:cNvSpPr>
          <p:nvPr>
            <p:ph type="ftr" sz="quarter" idx="17"/>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287421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indset_ Inset Image + text_ 3 Column">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81AFD49C-8B6C-284C-9B16-968D010FE770}"/>
              </a:ext>
            </a:extLst>
          </p:cNvPr>
          <p:cNvSpPr>
            <a:spLocks noGrp="1"/>
          </p:cNvSpPr>
          <p:nvPr>
            <p:ph type="body" sz="quarter" idx="14"/>
          </p:nvPr>
        </p:nvSpPr>
        <p:spPr>
          <a:xfrm>
            <a:off x="3749040" y="1394620"/>
            <a:ext cx="7099142" cy="1962150"/>
          </a:xfrm>
          <a:prstGeom prst="rect">
            <a:avLst/>
          </a:prstGeom>
        </p:spPr>
        <p:txBody>
          <a:bodyPr/>
          <a:lstStyle>
            <a:lvl1pPr marL="0">
              <a:lnSpc>
                <a:spcPct val="100000"/>
              </a:lnSpc>
              <a:buNone/>
              <a:defRPr sz="2400" b="0" i="1">
                <a:solidFill>
                  <a:schemeClr val="tx2"/>
                </a:solidFill>
                <a:latin typeface="Quire Sans" panose="020B0502040400020003" pitchFamily="34" charset="0"/>
                <a:cs typeface="Quire Sans" panose="020B0502040400020003"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5" name="Picture Placeholder 15">
            <a:extLst>
              <a:ext uri="{FF2B5EF4-FFF2-40B4-BE49-F238E27FC236}">
                <a16:creationId xmlns:a16="http://schemas.microsoft.com/office/drawing/2014/main" id="{E74AF025-0872-0B48-8B4D-B5BE5665CA5E}"/>
              </a:ext>
            </a:extLst>
          </p:cNvPr>
          <p:cNvSpPr>
            <a:spLocks noGrp="1"/>
          </p:cNvSpPr>
          <p:nvPr>
            <p:ph type="pic" sz="quarter" idx="15"/>
          </p:nvPr>
        </p:nvSpPr>
        <p:spPr>
          <a:xfrm>
            <a:off x="713582" y="-91440"/>
            <a:ext cx="2893378" cy="3466465"/>
          </a:xfrm>
          <a:prstGeom prst="rect">
            <a:avLst/>
          </a:prstGeom>
        </p:spPr>
        <p:txBody>
          <a:bodyPr/>
          <a:lstStyle/>
          <a:p>
            <a:endParaRPr lang="en-US"/>
          </a:p>
        </p:txBody>
      </p:sp>
      <p:sp>
        <p:nvSpPr>
          <p:cNvPr id="8" name="Text Placeholder 13">
            <a:extLst>
              <a:ext uri="{FF2B5EF4-FFF2-40B4-BE49-F238E27FC236}">
                <a16:creationId xmlns:a16="http://schemas.microsoft.com/office/drawing/2014/main" id="{7707C0E3-A3A7-AA45-B32F-43DE385A37AC}"/>
              </a:ext>
            </a:extLst>
          </p:cNvPr>
          <p:cNvSpPr>
            <a:spLocks noGrp="1"/>
          </p:cNvSpPr>
          <p:nvPr>
            <p:ph type="body" sz="quarter" idx="16"/>
          </p:nvPr>
        </p:nvSpPr>
        <p:spPr>
          <a:xfrm>
            <a:off x="677069" y="3482975"/>
            <a:ext cx="10171113" cy="1976914"/>
          </a:xfrm>
          <a:prstGeom prst="rect">
            <a:avLst/>
          </a:prstGeom>
        </p:spPr>
        <p:txBody>
          <a:bodyPr numCol="3"/>
          <a:lstStyle>
            <a:lvl1pPr marL="0">
              <a:lnSpc>
                <a:spcPct val="100000"/>
              </a:lnSpc>
              <a:buNone/>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0" name="Text Placeholder 7">
            <a:extLst>
              <a:ext uri="{FF2B5EF4-FFF2-40B4-BE49-F238E27FC236}">
                <a16:creationId xmlns:a16="http://schemas.microsoft.com/office/drawing/2014/main" id="{521EF30F-D0B2-EE45-956F-D8465EB77170}"/>
              </a:ext>
            </a:extLst>
          </p:cNvPr>
          <p:cNvSpPr>
            <a:spLocks noGrp="1"/>
          </p:cNvSpPr>
          <p:nvPr>
            <p:ph type="body" sz="quarter" idx="13" hasCustomPrompt="1"/>
          </p:nvPr>
        </p:nvSpPr>
        <p:spPr>
          <a:xfrm>
            <a:off x="3749040"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0FD9B849-B686-334B-9FFE-054FA65058CC}"/>
              </a:ext>
            </a:extLst>
          </p:cNvPr>
          <p:cNvSpPr>
            <a:spLocks noGrp="1"/>
          </p:cNvSpPr>
          <p:nvPr>
            <p:ph type="ftr" sz="quarter" idx="17"/>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192084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ync Call">
    <p:bg>
      <p:bgRef idx="1001">
        <a:schemeClr val="bg2"/>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3E9A21-9D34-C04E-BF85-A5C6420AEB81}"/>
              </a:ext>
            </a:extLst>
          </p:cNvPr>
          <p:cNvSpPr txBox="1"/>
          <p:nvPr userDrawn="1"/>
        </p:nvSpPr>
        <p:spPr>
          <a:xfrm>
            <a:off x="1039091" y="2828836"/>
            <a:ext cx="4267200" cy="646331"/>
          </a:xfrm>
          <a:prstGeom prst="rect">
            <a:avLst/>
          </a:prstGeom>
          <a:solidFill>
            <a:schemeClr val="bg1">
              <a:alpha val="0"/>
            </a:schemeClr>
          </a:solidFill>
        </p:spPr>
        <p:txBody>
          <a:bodyPr wrap="square" rtlCol="0">
            <a:spAutoFit/>
          </a:bodyPr>
          <a:lstStyle/>
          <a:p>
            <a:r>
              <a:rPr lang="en-US" sz="3600" b="1" i="0">
                <a:solidFill>
                  <a:schemeClr val="tx1">
                    <a:lumMod val="65000"/>
                    <a:lumOff val="35000"/>
                  </a:schemeClr>
                </a:solidFill>
                <a:latin typeface="Avenir Next" panose="020B0503020202020204" pitchFamily="34" charset="0"/>
                <a:cs typeface="Quire Sans" panose="020B0502040400020003" pitchFamily="34" charset="0"/>
              </a:rPr>
              <a:t>SYNC CALL</a:t>
            </a:r>
          </a:p>
        </p:txBody>
      </p:sp>
      <p:sp>
        <p:nvSpPr>
          <p:cNvPr id="3" name="Text Placeholder 2">
            <a:extLst>
              <a:ext uri="{FF2B5EF4-FFF2-40B4-BE49-F238E27FC236}">
                <a16:creationId xmlns:a16="http://schemas.microsoft.com/office/drawing/2014/main" id="{900D650D-AFE0-6E4C-9D0E-0C6C36D4C166}"/>
              </a:ext>
            </a:extLst>
          </p:cNvPr>
          <p:cNvSpPr>
            <a:spLocks noGrp="1"/>
          </p:cNvSpPr>
          <p:nvPr>
            <p:ph type="body" sz="quarter" idx="26"/>
          </p:nvPr>
        </p:nvSpPr>
        <p:spPr>
          <a:xfrm>
            <a:off x="1039019" y="3429000"/>
            <a:ext cx="2341563" cy="2297907"/>
          </a:xfrm>
          <a:prstGeom prst="rect">
            <a:avLst/>
          </a:prstGeom>
        </p:spPr>
        <p:txBody>
          <a:bodyPr/>
          <a:lstStyle>
            <a:lvl1pPr>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173475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ync Call">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3E9A21-9D34-C04E-BF85-A5C6420AEB81}"/>
              </a:ext>
            </a:extLst>
          </p:cNvPr>
          <p:cNvSpPr txBox="1"/>
          <p:nvPr userDrawn="1"/>
        </p:nvSpPr>
        <p:spPr>
          <a:xfrm>
            <a:off x="1039091" y="2828836"/>
            <a:ext cx="4267200" cy="646331"/>
          </a:xfrm>
          <a:prstGeom prst="rect">
            <a:avLst/>
          </a:prstGeom>
          <a:solidFill>
            <a:schemeClr val="bg1">
              <a:alpha val="0"/>
            </a:schemeClr>
          </a:solidFill>
        </p:spPr>
        <p:txBody>
          <a:bodyPr wrap="square" rtlCol="0">
            <a:spAutoFit/>
          </a:bodyPr>
          <a:lstStyle/>
          <a:p>
            <a:r>
              <a:rPr lang="en-US" sz="3600" b="1" i="0">
                <a:solidFill>
                  <a:schemeClr val="tx1"/>
                </a:solidFill>
                <a:latin typeface="Avenir Next" panose="020B0503020202020204" pitchFamily="34" charset="0"/>
                <a:cs typeface="Quire Sans" panose="020B0502040400020003" pitchFamily="34" charset="0"/>
              </a:rPr>
              <a:t>HCD VIDEO</a:t>
            </a:r>
          </a:p>
        </p:txBody>
      </p:sp>
      <p:sp>
        <p:nvSpPr>
          <p:cNvPr id="3" name="Text Placeholder 2">
            <a:extLst>
              <a:ext uri="{FF2B5EF4-FFF2-40B4-BE49-F238E27FC236}">
                <a16:creationId xmlns:a16="http://schemas.microsoft.com/office/drawing/2014/main" id="{900D650D-AFE0-6E4C-9D0E-0C6C36D4C166}"/>
              </a:ext>
            </a:extLst>
          </p:cNvPr>
          <p:cNvSpPr>
            <a:spLocks noGrp="1"/>
          </p:cNvSpPr>
          <p:nvPr>
            <p:ph type="body" sz="quarter" idx="26"/>
          </p:nvPr>
        </p:nvSpPr>
        <p:spPr>
          <a:xfrm>
            <a:off x="1039019" y="3429000"/>
            <a:ext cx="2341563" cy="2297907"/>
          </a:xfrm>
          <a:prstGeom prst="rect">
            <a:avLst/>
          </a:prstGeom>
        </p:spPr>
        <p:txBody>
          <a:bodyPr/>
          <a:lstStyle>
            <a:lvl1pPr>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styles</a:t>
            </a:r>
          </a:p>
        </p:txBody>
      </p:sp>
    </p:spTree>
    <p:extLst>
      <p:ext uri="{BB962C8B-B14F-4D97-AF65-F5344CB8AC3E}">
        <p14:creationId xmlns:p14="http://schemas.microsoft.com/office/powerpoint/2010/main" val="1844111536"/>
      </p:ext>
    </p:extLst>
  </p:cSld>
  <p:clrMapOvr>
    <a:overrideClrMapping bg1="dk1" tx1="lt1" bg2="dk2" tx2="lt2" accent1="accent1" accent2="accent2" accent3="accent3" accent4="accent4" accent5="accent5" accent6="accent6" hlink="hlink" folHlink="folHlink"/>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71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nset Image +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6F9096-9BA9-544F-AFEB-B51C68CDAC81}"/>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599"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14" name="Text Placeholder 13">
            <a:extLst>
              <a:ext uri="{FF2B5EF4-FFF2-40B4-BE49-F238E27FC236}">
                <a16:creationId xmlns:a16="http://schemas.microsoft.com/office/drawing/2014/main" id="{A563691D-5AE8-3940-89DE-D67AF19BD6C9}"/>
              </a:ext>
            </a:extLst>
          </p:cNvPr>
          <p:cNvSpPr>
            <a:spLocks noGrp="1"/>
          </p:cNvSpPr>
          <p:nvPr>
            <p:ph type="body" sz="quarter" idx="14"/>
          </p:nvPr>
        </p:nvSpPr>
        <p:spPr>
          <a:xfrm>
            <a:off x="677070" y="1394620"/>
            <a:ext cx="5346700" cy="4050506"/>
          </a:xfrm>
          <a:prstGeom prst="rect">
            <a:avLst/>
          </a:prstGeom>
        </p:spPr>
        <p:txBody>
          <a:bodyPr/>
          <a:lstStyle>
            <a:lvl1pPr marL="0">
              <a:lnSpc>
                <a:spcPct val="100000"/>
              </a:lnSpc>
              <a:buNone/>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6" name="Picture Placeholder 15">
            <a:extLst>
              <a:ext uri="{FF2B5EF4-FFF2-40B4-BE49-F238E27FC236}">
                <a16:creationId xmlns:a16="http://schemas.microsoft.com/office/drawing/2014/main" id="{22716E37-7D1F-604E-836F-1B4B96161949}"/>
              </a:ext>
            </a:extLst>
          </p:cNvPr>
          <p:cNvSpPr>
            <a:spLocks noGrp="1"/>
          </p:cNvSpPr>
          <p:nvPr>
            <p:ph type="pic" sz="quarter" idx="15"/>
          </p:nvPr>
        </p:nvSpPr>
        <p:spPr>
          <a:xfrm>
            <a:off x="6149975" y="1394619"/>
            <a:ext cx="5436394" cy="4050506"/>
          </a:xfrm>
          <a:prstGeom prst="rect">
            <a:avLst/>
          </a:prstGeom>
        </p:spPr>
        <p:txBody>
          <a:bodyPr/>
          <a:lstStyle/>
          <a:p>
            <a:endParaRPr lang="en-US"/>
          </a:p>
        </p:txBody>
      </p:sp>
      <p:sp>
        <p:nvSpPr>
          <p:cNvPr id="2" name="Footer Placeholder 1">
            <a:extLst>
              <a:ext uri="{FF2B5EF4-FFF2-40B4-BE49-F238E27FC236}">
                <a16:creationId xmlns:a16="http://schemas.microsoft.com/office/drawing/2014/main" id="{0BE8D54B-3DA4-4E46-942C-FEEBFFCDE0B8}"/>
              </a:ext>
            </a:extLst>
          </p:cNvPr>
          <p:cNvSpPr>
            <a:spLocks noGrp="1"/>
          </p:cNvSpPr>
          <p:nvPr>
            <p:ph type="ftr" sz="quarter" idx="16"/>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6453956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divider">
    <p:spTree>
      <p:nvGrpSpPr>
        <p:cNvPr id="1" name=""/>
        <p:cNvGrpSpPr/>
        <p:nvPr/>
      </p:nvGrpSpPr>
      <p:grpSpPr>
        <a:xfrm>
          <a:off x="0" y="0"/>
          <a:ext cx="0" cy="0"/>
          <a:chOff x="0" y="0"/>
          <a:chExt cx="0" cy="0"/>
        </a:xfrm>
      </p:grpSpPr>
      <p:sp>
        <p:nvSpPr>
          <p:cNvPr id="2" name="Footer Placeholder 8">
            <a:extLst>
              <a:ext uri="{FF2B5EF4-FFF2-40B4-BE49-F238E27FC236}">
                <a16:creationId xmlns:a16="http://schemas.microsoft.com/office/drawing/2014/main" id="{E6F862F1-F291-5841-AFA7-6930D0ECE1D7}"/>
              </a:ext>
            </a:extLst>
          </p:cNvPr>
          <p:cNvSpPr>
            <a:spLocks noGrp="1"/>
          </p:cNvSpPr>
          <p:nvPr>
            <p:ph type="ftr" sz="quarter" idx="3"/>
          </p:nvPr>
        </p:nvSpPr>
        <p:spPr>
          <a:xfrm>
            <a:off x="677069" y="6356350"/>
            <a:ext cx="5346700" cy="365125"/>
          </a:xfrm>
          <a:prstGeom prst="rect">
            <a:avLst/>
          </a:prstGeom>
        </p:spPr>
        <p:txBody>
          <a:bodyPr vert="horz" lIns="91440" tIns="45720" rIns="91440" bIns="45720" rtlCol="0" anchor="t"/>
          <a:lstStyle>
            <a:lvl1pPr algn="l">
              <a:defRPr sz="1200" b="0" i="0">
                <a:solidFill>
                  <a:schemeClr val="bg2">
                    <a:lumMod val="50000"/>
                  </a:schemeClr>
                </a:solidFill>
                <a:latin typeface="Avenir Next" panose="020B0503020202020204" pitchFamily="34" charset="0"/>
              </a:defRPr>
            </a:lvl1pPr>
          </a:lstStyle>
          <a:p>
            <a:endParaRPr lang="en-US"/>
          </a:p>
        </p:txBody>
      </p:sp>
      <p:sp>
        <p:nvSpPr>
          <p:cNvPr id="3" name="Rectangle 2">
            <a:extLst>
              <a:ext uri="{FF2B5EF4-FFF2-40B4-BE49-F238E27FC236}">
                <a16:creationId xmlns:a16="http://schemas.microsoft.com/office/drawing/2014/main" id="{4C6FB8CA-224F-204B-9ADC-051ADCF27470}"/>
              </a:ext>
            </a:extLst>
          </p:cNvPr>
          <p:cNvSpPr/>
          <p:nvPr userDrawn="1"/>
        </p:nvSpPr>
        <p:spPr>
          <a:xfrm>
            <a:off x="1325563" y="2949678"/>
            <a:ext cx="9522619" cy="330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Content Placeholder 5">
            <a:extLst>
              <a:ext uri="{FF2B5EF4-FFF2-40B4-BE49-F238E27FC236}">
                <a16:creationId xmlns:a16="http://schemas.microsoft.com/office/drawing/2014/main" id="{78116969-3763-B643-BF7B-03710651354C}"/>
              </a:ext>
            </a:extLst>
          </p:cNvPr>
          <p:cNvSpPr>
            <a:spLocks noGrp="1"/>
          </p:cNvSpPr>
          <p:nvPr>
            <p:ph sz="quarter" idx="10"/>
          </p:nvPr>
        </p:nvSpPr>
        <p:spPr>
          <a:xfrm>
            <a:off x="1325563" y="1765300"/>
            <a:ext cx="9168773" cy="1184275"/>
          </a:xfrm>
          <a:prstGeom prst="rect">
            <a:avLst/>
          </a:prstGeom>
        </p:spPr>
        <p:txBody>
          <a:bodyPr/>
          <a:lstStyle>
            <a:lvl1pPr>
              <a:buNone/>
              <a:defRPr sz="6900" b="1" i="1">
                <a:solidFill>
                  <a:schemeClr val="tx2"/>
                </a:solidFill>
                <a:latin typeface="Quire Sans" panose="020B0502040400020003" pitchFamily="34" charset="0"/>
                <a:cs typeface="Quire Sans" panose="020B0502040400020003" pitchFamily="34" charset="0"/>
              </a:defRPr>
            </a:lvl1pPr>
          </a:lstStyle>
          <a:p>
            <a:pPr lvl="0"/>
            <a:r>
              <a:rPr lang="en-GB"/>
              <a:t>Click to edit</a:t>
            </a:r>
          </a:p>
        </p:txBody>
      </p:sp>
      <p:sp>
        <p:nvSpPr>
          <p:cNvPr id="5" name="Content Placeholder 7">
            <a:extLst>
              <a:ext uri="{FF2B5EF4-FFF2-40B4-BE49-F238E27FC236}">
                <a16:creationId xmlns:a16="http://schemas.microsoft.com/office/drawing/2014/main" id="{A5A31C60-A414-EC4D-A1DB-7ECB559395BE}"/>
              </a:ext>
            </a:extLst>
          </p:cNvPr>
          <p:cNvSpPr>
            <a:spLocks noGrp="1"/>
          </p:cNvSpPr>
          <p:nvPr>
            <p:ph sz="quarter" idx="11"/>
          </p:nvPr>
        </p:nvSpPr>
        <p:spPr>
          <a:xfrm>
            <a:off x="1541721" y="3136605"/>
            <a:ext cx="8952614" cy="2690038"/>
          </a:xfrm>
          <a:prstGeom prst="rect">
            <a:avLst/>
          </a:prstGeom>
        </p:spPr>
        <p:txBody>
          <a:bodyPr numCol="2"/>
          <a:lstStyle>
            <a:lvl1pPr>
              <a:lnSpc>
                <a:spcPct val="150000"/>
              </a:lnSpc>
              <a:buFont typeface="+mj-lt"/>
              <a:buAutoNum type="arabicPeriod"/>
              <a:defRPr sz="2000" b="0" i="0">
                <a:solidFill>
                  <a:schemeClr val="bg1"/>
                </a:solidFill>
                <a:latin typeface="Avenir Next Medium" panose="020B0503020202020204" pitchFamily="34" charset="0"/>
              </a:defRPr>
            </a:lvl1pPr>
            <a:lvl2pPr>
              <a:defRPr b="0" i="0">
                <a:latin typeface="Avenir Next Medium" panose="020B0503020202020204" pitchFamily="34" charset="0"/>
              </a:defRPr>
            </a:lvl2pPr>
            <a:lvl3pPr>
              <a:defRPr b="0" i="0">
                <a:latin typeface="Avenir Next Medium" panose="020B0503020202020204" pitchFamily="34" charset="0"/>
              </a:defRPr>
            </a:lvl3pPr>
            <a:lvl4pPr>
              <a:defRPr b="0" i="0">
                <a:latin typeface="Avenir Next Medium" panose="020B0503020202020204" pitchFamily="34" charset="0"/>
              </a:defRPr>
            </a:lvl4pPr>
            <a:lvl5pPr>
              <a:defRPr b="0" i="0">
                <a:latin typeface="Avenir Next Medium" panose="020B0503020202020204" pitchFamily="34" charset="0"/>
              </a:defRPr>
            </a:lvl5pPr>
          </a:lstStyle>
          <a:p>
            <a:pPr lvl="0"/>
            <a:r>
              <a:rPr lang="en-GB"/>
              <a:t>Click to edit Master text styles</a:t>
            </a:r>
          </a:p>
        </p:txBody>
      </p:sp>
    </p:spTree>
    <p:extLst>
      <p:ext uri="{BB962C8B-B14F-4D97-AF65-F5344CB8AC3E}">
        <p14:creationId xmlns:p14="http://schemas.microsoft.com/office/powerpoint/2010/main" val="261076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et Image +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6F9096-9BA9-544F-AFEB-B51C68CDAC81}"/>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14" name="Text Placeholder 13">
            <a:extLst>
              <a:ext uri="{FF2B5EF4-FFF2-40B4-BE49-F238E27FC236}">
                <a16:creationId xmlns:a16="http://schemas.microsoft.com/office/drawing/2014/main" id="{A563691D-5AE8-3940-89DE-D67AF19BD6C9}"/>
              </a:ext>
            </a:extLst>
          </p:cNvPr>
          <p:cNvSpPr>
            <a:spLocks noGrp="1"/>
          </p:cNvSpPr>
          <p:nvPr>
            <p:ph type="body" sz="quarter" idx="14"/>
          </p:nvPr>
        </p:nvSpPr>
        <p:spPr>
          <a:xfrm>
            <a:off x="677070" y="1394620"/>
            <a:ext cx="5346700" cy="4050506"/>
          </a:xfrm>
          <a:prstGeom prst="rect">
            <a:avLst/>
          </a:prstGeom>
        </p:spPr>
        <p:txBody>
          <a:bodyPr/>
          <a:lstStyle>
            <a:lvl1pPr marL="0">
              <a:lnSpc>
                <a:spcPct val="100000"/>
              </a:lnSpc>
              <a:buNone/>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6" name="Picture Placeholder 15">
            <a:extLst>
              <a:ext uri="{FF2B5EF4-FFF2-40B4-BE49-F238E27FC236}">
                <a16:creationId xmlns:a16="http://schemas.microsoft.com/office/drawing/2014/main" id="{22716E37-7D1F-604E-836F-1B4B96161949}"/>
              </a:ext>
            </a:extLst>
          </p:cNvPr>
          <p:cNvSpPr>
            <a:spLocks noGrp="1"/>
          </p:cNvSpPr>
          <p:nvPr>
            <p:ph type="pic" sz="quarter" idx="15"/>
          </p:nvPr>
        </p:nvSpPr>
        <p:spPr>
          <a:xfrm>
            <a:off x="6149975" y="1394619"/>
            <a:ext cx="5436394" cy="4050506"/>
          </a:xfrm>
          <a:prstGeom prst="rect">
            <a:avLst/>
          </a:prstGeom>
        </p:spPr>
        <p:txBody>
          <a:bodyPr/>
          <a:lstStyle/>
          <a:p>
            <a:endParaRPr lang="en-US"/>
          </a:p>
        </p:txBody>
      </p:sp>
      <p:sp>
        <p:nvSpPr>
          <p:cNvPr id="2" name="Footer Placeholder 1">
            <a:extLst>
              <a:ext uri="{FF2B5EF4-FFF2-40B4-BE49-F238E27FC236}">
                <a16:creationId xmlns:a16="http://schemas.microsoft.com/office/drawing/2014/main" id="{0BE8D54B-3DA4-4E46-942C-FEEBFFCDE0B8}"/>
              </a:ext>
            </a:extLst>
          </p:cNvPr>
          <p:cNvSpPr>
            <a:spLocks noGrp="1"/>
          </p:cNvSpPr>
          <p:nvPr>
            <p:ph type="ftr" sz="quarter" idx="16"/>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31785559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and List">
    <p:spTree>
      <p:nvGrpSpPr>
        <p:cNvPr id="1" name=""/>
        <p:cNvGrpSpPr/>
        <p:nvPr/>
      </p:nvGrpSpPr>
      <p:grpSpPr>
        <a:xfrm>
          <a:off x="0" y="0"/>
          <a:ext cx="0" cy="0"/>
          <a:chOff x="0" y="0"/>
          <a:chExt cx="0" cy="0"/>
        </a:xfrm>
      </p:grpSpPr>
      <p:sp>
        <p:nvSpPr>
          <p:cNvPr id="17" name="Text Placeholder 13">
            <a:extLst>
              <a:ext uri="{FF2B5EF4-FFF2-40B4-BE49-F238E27FC236}">
                <a16:creationId xmlns:a16="http://schemas.microsoft.com/office/drawing/2014/main" id="{FA8405A8-A9C8-1849-BD30-AC22C6B2E34E}"/>
              </a:ext>
            </a:extLst>
          </p:cNvPr>
          <p:cNvSpPr>
            <a:spLocks noGrp="1"/>
          </p:cNvSpPr>
          <p:nvPr>
            <p:ph type="body" sz="quarter" idx="14"/>
          </p:nvPr>
        </p:nvSpPr>
        <p:spPr>
          <a:xfrm>
            <a:off x="677070" y="1394620"/>
            <a:ext cx="6319043" cy="954087"/>
          </a:xfrm>
          <a:prstGeom prst="rect">
            <a:avLst/>
          </a:prstGeom>
        </p:spPr>
        <p:txBody>
          <a:bodyPr/>
          <a:lstStyle>
            <a:lvl1pPr marL="0">
              <a:lnSpc>
                <a:spcPct val="100000"/>
              </a:lnSpc>
              <a:buNone/>
              <a:defRPr sz="1800" b="0" i="0">
                <a:latin typeface="Avenir Next Medium"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8" name="Text Placeholder 8">
            <a:extLst>
              <a:ext uri="{FF2B5EF4-FFF2-40B4-BE49-F238E27FC236}">
                <a16:creationId xmlns:a16="http://schemas.microsoft.com/office/drawing/2014/main" id="{0A305758-33B5-6C40-B55B-CCEA673EB5D1}"/>
              </a:ext>
            </a:extLst>
          </p:cNvPr>
          <p:cNvSpPr>
            <a:spLocks noGrp="1"/>
          </p:cNvSpPr>
          <p:nvPr>
            <p:ph type="body" sz="quarter" idx="15"/>
          </p:nvPr>
        </p:nvSpPr>
        <p:spPr>
          <a:xfrm>
            <a:off x="687388" y="2439194"/>
            <a:ext cx="5336381" cy="3630136"/>
          </a:xfrm>
          <a:prstGeom prst="rect">
            <a:avLst/>
          </a:prstGeom>
        </p:spPr>
        <p:txBody>
          <a:bodyPr numCol="1"/>
          <a:lstStyle>
            <a:lvl1pPr>
              <a:lnSpc>
                <a:spcPct val="100000"/>
              </a:lnSpc>
              <a:defRPr sz="1600" b="0" i="0">
                <a:latin typeface="Avenir Next" panose="020B0503020202020204" pitchFamily="34" charset="0"/>
              </a:defRPr>
            </a:lvl1pPr>
            <a:lvl2pPr>
              <a:lnSpc>
                <a:spcPct val="100000"/>
              </a:lnSpc>
              <a:defRPr sz="1600" b="0" i="0">
                <a:latin typeface="Avenir Next" panose="020B0503020202020204" pitchFamily="34" charset="0"/>
              </a:defRPr>
            </a:lvl2pPr>
            <a:lvl3pPr>
              <a:lnSpc>
                <a:spcPct val="100000"/>
              </a:lnSpc>
              <a:defRPr sz="1600" b="0" i="0">
                <a:latin typeface="Avenir Next" panose="020B0503020202020204" pitchFamily="34" charset="0"/>
              </a:defRPr>
            </a:lvl3pPr>
            <a:lvl4pPr>
              <a:lnSpc>
                <a:spcPct val="100000"/>
              </a:lnSpc>
              <a:defRPr sz="1600" b="0" i="0">
                <a:latin typeface="Avenir Next" panose="020B0503020202020204" pitchFamily="34" charset="0"/>
              </a:defRPr>
            </a:lvl4pPr>
            <a:lvl5pPr>
              <a:lnSpc>
                <a:spcPct val="100000"/>
              </a:lnSpc>
              <a:defRPr sz="1600" b="0" i="0">
                <a:latin typeface="Avenir Next" panose="020B0503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8">
            <a:extLst>
              <a:ext uri="{FF2B5EF4-FFF2-40B4-BE49-F238E27FC236}">
                <a16:creationId xmlns:a16="http://schemas.microsoft.com/office/drawing/2014/main" id="{869E0C1E-ACB7-F640-9D72-F81E736CCEF9}"/>
              </a:ext>
            </a:extLst>
          </p:cNvPr>
          <p:cNvSpPr>
            <a:spLocks noGrp="1"/>
          </p:cNvSpPr>
          <p:nvPr>
            <p:ph type="body" sz="quarter" idx="16"/>
          </p:nvPr>
        </p:nvSpPr>
        <p:spPr>
          <a:xfrm>
            <a:off x="6149975" y="2439194"/>
            <a:ext cx="5419754" cy="3630136"/>
          </a:xfrm>
          <a:prstGeom prst="rect">
            <a:avLst/>
          </a:prstGeom>
        </p:spPr>
        <p:txBody>
          <a:bodyPr numCol="1"/>
          <a:lstStyle>
            <a:lvl1pPr>
              <a:lnSpc>
                <a:spcPct val="100000"/>
              </a:lnSpc>
              <a:defRPr sz="1600" b="0" i="0">
                <a:latin typeface="Avenir Next" panose="020B0503020202020204" pitchFamily="34" charset="0"/>
              </a:defRPr>
            </a:lvl1pPr>
            <a:lvl2pPr>
              <a:lnSpc>
                <a:spcPct val="100000"/>
              </a:lnSpc>
              <a:defRPr sz="1600" b="0" i="0">
                <a:latin typeface="Avenir Next" panose="020B0503020202020204" pitchFamily="34" charset="0"/>
              </a:defRPr>
            </a:lvl2pPr>
            <a:lvl3pPr>
              <a:lnSpc>
                <a:spcPct val="100000"/>
              </a:lnSpc>
              <a:defRPr sz="1600" b="0" i="0">
                <a:latin typeface="Avenir Next" panose="020B0503020202020204" pitchFamily="34" charset="0"/>
              </a:defRPr>
            </a:lvl3pPr>
            <a:lvl4pPr>
              <a:lnSpc>
                <a:spcPct val="100000"/>
              </a:lnSpc>
              <a:defRPr sz="1600" b="0" i="0">
                <a:latin typeface="Avenir Next" panose="020B0503020202020204" pitchFamily="34" charset="0"/>
              </a:defRPr>
            </a:lvl4pPr>
            <a:lvl5pPr>
              <a:lnSpc>
                <a:spcPct val="100000"/>
              </a:lnSpc>
              <a:defRPr sz="1600" b="0" i="0">
                <a:latin typeface="Avenir Next" panose="020B0503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7">
            <a:extLst>
              <a:ext uri="{FF2B5EF4-FFF2-40B4-BE49-F238E27FC236}">
                <a16:creationId xmlns:a16="http://schemas.microsoft.com/office/drawing/2014/main" id="{4F2420EB-AF55-364D-8FEC-ED1586D500D7}"/>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032C45C1-0DD3-F146-855E-BCEB129AD3FD}"/>
              </a:ext>
            </a:extLst>
          </p:cNvPr>
          <p:cNvSpPr>
            <a:spLocks noGrp="1"/>
          </p:cNvSpPr>
          <p:nvPr>
            <p:ph type="ftr" sz="quarter" idx="17"/>
          </p:nvPr>
        </p:nvSpPr>
        <p:spPr>
          <a:xfrm>
            <a:off x="677069" y="6356350"/>
            <a:ext cx="4114800" cy="365125"/>
          </a:xfrm>
          <a:prstGeom prst="rect">
            <a:avLst/>
          </a:prstGeom>
        </p:spPr>
        <p:txBody>
          <a:bodyPr anchor="t"/>
          <a:lstStyle/>
          <a:p>
            <a:endParaRPr lang="en-US">
              <a:latin typeface="Avenir Next" panose="020B0503020202020204" pitchFamily="34" charset="0"/>
            </a:endParaRPr>
          </a:p>
        </p:txBody>
      </p:sp>
    </p:spTree>
    <p:extLst>
      <p:ext uri="{BB962C8B-B14F-4D97-AF65-F5344CB8AC3E}">
        <p14:creationId xmlns:p14="http://schemas.microsoft.com/office/powerpoint/2010/main" val="23304725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and Lis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CF43726D-529B-4A44-AAA9-617AC6ED7F01}"/>
              </a:ext>
            </a:extLst>
          </p:cNvPr>
          <p:cNvSpPr>
            <a:spLocks noGrp="1"/>
          </p:cNvSpPr>
          <p:nvPr>
            <p:ph type="body" sz="quarter" idx="15"/>
          </p:nvPr>
        </p:nvSpPr>
        <p:spPr>
          <a:xfrm>
            <a:off x="687388" y="2439194"/>
            <a:ext cx="3410744" cy="3630136"/>
          </a:xfrm>
          <a:prstGeom prst="rect">
            <a:avLst/>
          </a:prstGeom>
        </p:spPr>
        <p:txBody>
          <a:bodyPr numCol="1"/>
          <a:lstStyle>
            <a:lvl1pPr>
              <a:lnSpc>
                <a:spcPct val="100000"/>
              </a:lnSpc>
              <a:defRPr sz="1600" b="0" i="0">
                <a:latin typeface="Avenir Next" panose="020B0503020202020204" pitchFamily="34" charset="0"/>
              </a:defRPr>
            </a:lvl1pPr>
            <a:lvl2pPr>
              <a:lnSpc>
                <a:spcPct val="100000"/>
              </a:lnSpc>
              <a:defRPr sz="1600" b="0" i="0">
                <a:latin typeface="Avenir Next" panose="020B0503020202020204" pitchFamily="34" charset="0"/>
              </a:defRPr>
            </a:lvl2pPr>
            <a:lvl3pPr>
              <a:lnSpc>
                <a:spcPct val="100000"/>
              </a:lnSpc>
              <a:defRPr sz="1600" b="0" i="0">
                <a:latin typeface="Avenir Next" panose="020B0503020202020204" pitchFamily="34" charset="0"/>
              </a:defRPr>
            </a:lvl3pPr>
            <a:lvl4pPr>
              <a:lnSpc>
                <a:spcPct val="100000"/>
              </a:lnSpc>
              <a:defRPr sz="1600" b="0" i="0">
                <a:latin typeface="Avenir Next" panose="020B0503020202020204" pitchFamily="34" charset="0"/>
              </a:defRPr>
            </a:lvl4pPr>
            <a:lvl5pPr>
              <a:lnSpc>
                <a:spcPct val="100000"/>
              </a:lnSpc>
              <a:defRPr sz="1600" b="0" i="0">
                <a:latin typeface="Avenir Next" panose="020B0503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8">
            <a:extLst>
              <a:ext uri="{FF2B5EF4-FFF2-40B4-BE49-F238E27FC236}">
                <a16:creationId xmlns:a16="http://schemas.microsoft.com/office/drawing/2014/main" id="{EB8C8793-DE7E-7544-BFEA-585D1FD3DE18}"/>
              </a:ext>
            </a:extLst>
          </p:cNvPr>
          <p:cNvSpPr>
            <a:spLocks noGrp="1"/>
          </p:cNvSpPr>
          <p:nvPr>
            <p:ph type="body" sz="quarter" idx="16"/>
          </p:nvPr>
        </p:nvSpPr>
        <p:spPr>
          <a:xfrm>
            <a:off x="4379278" y="2439194"/>
            <a:ext cx="3410744" cy="3630136"/>
          </a:xfrm>
          <a:prstGeom prst="rect">
            <a:avLst/>
          </a:prstGeom>
        </p:spPr>
        <p:txBody>
          <a:bodyPr numCol="1"/>
          <a:lstStyle>
            <a:lvl1pPr>
              <a:lnSpc>
                <a:spcPct val="100000"/>
              </a:lnSpc>
              <a:defRPr sz="1600" b="0" i="0">
                <a:latin typeface="Avenir Next" panose="020B0503020202020204" pitchFamily="34" charset="0"/>
              </a:defRPr>
            </a:lvl1pPr>
            <a:lvl2pPr>
              <a:lnSpc>
                <a:spcPct val="100000"/>
              </a:lnSpc>
              <a:defRPr sz="1600" b="0" i="0">
                <a:latin typeface="Avenir Next" panose="020B0503020202020204" pitchFamily="34" charset="0"/>
              </a:defRPr>
            </a:lvl2pPr>
            <a:lvl3pPr>
              <a:lnSpc>
                <a:spcPct val="100000"/>
              </a:lnSpc>
              <a:defRPr sz="1600" b="0" i="0">
                <a:latin typeface="Avenir Next" panose="020B0503020202020204" pitchFamily="34" charset="0"/>
              </a:defRPr>
            </a:lvl3pPr>
            <a:lvl4pPr>
              <a:lnSpc>
                <a:spcPct val="100000"/>
              </a:lnSpc>
              <a:defRPr sz="1600" b="0" i="0">
                <a:latin typeface="Avenir Next" panose="020B0503020202020204" pitchFamily="34" charset="0"/>
              </a:defRPr>
            </a:lvl4pPr>
            <a:lvl5pPr>
              <a:lnSpc>
                <a:spcPct val="100000"/>
              </a:lnSpc>
              <a:defRPr sz="1600" b="0" i="0">
                <a:latin typeface="Avenir Next" panose="020B0503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8">
            <a:extLst>
              <a:ext uri="{FF2B5EF4-FFF2-40B4-BE49-F238E27FC236}">
                <a16:creationId xmlns:a16="http://schemas.microsoft.com/office/drawing/2014/main" id="{5E039CA8-E83D-FD4E-A868-37C423CA651C}"/>
              </a:ext>
            </a:extLst>
          </p:cNvPr>
          <p:cNvSpPr>
            <a:spLocks noGrp="1"/>
          </p:cNvSpPr>
          <p:nvPr>
            <p:ph type="body" sz="quarter" idx="17"/>
          </p:nvPr>
        </p:nvSpPr>
        <p:spPr>
          <a:xfrm>
            <a:off x="8094028" y="2439194"/>
            <a:ext cx="3410744" cy="3630136"/>
          </a:xfrm>
          <a:prstGeom prst="rect">
            <a:avLst/>
          </a:prstGeom>
        </p:spPr>
        <p:txBody>
          <a:bodyPr numCol="1"/>
          <a:lstStyle>
            <a:lvl1pPr>
              <a:lnSpc>
                <a:spcPct val="100000"/>
              </a:lnSpc>
              <a:defRPr sz="1600" b="0" i="0">
                <a:latin typeface="Avenir Next" panose="020B0503020202020204" pitchFamily="34" charset="0"/>
              </a:defRPr>
            </a:lvl1pPr>
            <a:lvl2pPr>
              <a:lnSpc>
                <a:spcPct val="100000"/>
              </a:lnSpc>
              <a:defRPr sz="1600" b="0" i="0">
                <a:latin typeface="Avenir Next" panose="020B0503020202020204" pitchFamily="34" charset="0"/>
              </a:defRPr>
            </a:lvl2pPr>
            <a:lvl3pPr>
              <a:lnSpc>
                <a:spcPct val="100000"/>
              </a:lnSpc>
              <a:defRPr sz="1600" b="0" i="0">
                <a:latin typeface="Avenir Next" panose="020B0503020202020204" pitchFamily="34" charset="0"/>
              </a:defRPr>
            </a:lvl3pPr>
            <a:lvl4pPr>
              <a:lnSpc>
                <a:spcPct val="100000"/>
              </a:lnSpc>
              <a:defRPr sz="1600" b="0" i="0">
                <a:latin typeface="Avenir Next" panose="020B0503020202020204" pitchFamily="34" charset="0"/>
              </a:defRPr>
            </a:lvl4pPr>
            <a:lvl5pPr>
              <a:lnSpc>
                <a:spcPct val="100000"/>
              </a:lnSpc>
              <a:defRPr sz="1600" b="0" i="0">
                <a:latin typeface="Avenir Next" panose="020B0503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3">
            <a:extLst>
              <a:ext uri="{FF2B5EF4-FFF2-40B4-BE49-F238E27FC236}">
                <a16:creationId xmlns:a16="http://schemas.microsoft.com/office/drawing/2014/main" id="{CBEE46D4-BDA9-D546-AC4F-F7D22A386400}"/>
              </a:ext>
            </a:extLst>
          </p:cNvPr>
          <p:cNvSpPr>
            <a:spLocks noGrp="1"/>
          </p:cNvSpPr>
          <p:nvPr>
            <p:ph type="body" sz="quarter" idx="14"/>
          </p:nvPr>
        </p:nvSpPr>
        <p:spPr>
          <a:xfrm>
            <a:off x="677070" y="1394620"/>
            <a:ext cx="6319043" cy="954087"/>
          </a:xfrm>
          <a:prstGeom prst="rect">
            <a:avLst/>
          </a:prstGeom>
        </p:spPr>
        <p:txBody>
          <a:bodyPr/>
          <a:lstStyle>
            <a:lvl1pPr marL="0">
              <a:lnSpc>
                <a:spcPct val="100000"/>
              </a:lnSpc>
              <a:buNone/>
              <a:defRPr sz="1800" b="0" i="0">
                <a:latin typeface="Avenir Next Medium"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20" name="Text Placeholder 7">
            <a:extLst>
              <a:ext uri="{FF2B5EF4-FFF2-40B4-BE49-F238E27FC236}">
                <a16:creationId xmlns:a16="http://schemas.microsoft.com/office/drawing/2014/main" id="{8182CE4F-04A7-3042-AFED-37F81FDD201B}"/>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5E1051B9-5210-C64F-9F51-77FF55BA71A1}"/>
              </a:ext>
            </a:extLst>
          </p:cNvPr>
          <p:cNvSpPr>
            <a:spLocks noGrp="1"/>
          </p:cNvSpPr>
          <p:nvPr>
            <p:ph type="ftr" sz="quarter" idx="18"/>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89888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6C56645E-C6FE-DB43-A200-FAC68FAC5A5B}"/>
              </a:ext>
            </a:extLst>
          </p:cNvPr>
          <p:cNvSpPr>
            <a:spLocks noGrp="1"/>
          </p:cNvSpPr>
          <p:nvPr>
            <p:ph type="tbl" sz="quarter" idx="15"/>
          </p:nvPr>
        </p:nvSpPr>
        <p:spPr>
          <a:xfrm>
            <a:off x="687387" y="2439194"/>
            <a:ext cx="10898982" cy="3816350"/>
          </a:xfrm>
          <a:prstGeom prst="rect">
            <a:avLst/>
          </a:prstGeom>
        </p:spPr>
        <p:txBody>
          <a:bodyPr/>
          <a:lstStyle/>
          <a:p>
            <a:endParaRPr lang="en-US"/>
          </a:p>
        </p:txBody>
      </p:sp>
      <p:sp>
        <p:nvSpPr>
          <p:cNvPr id="19" name="Text Placeholder 13">
            <a:extLst>
              <a:ext uri="{FF2B5EF4-FFF2-40B4-BE49-F238E27FC236}">
                <a16:creationId xmlns:a16="http://schemas.microsoft.com/office/drawing/2014/main" id="{6E461F73-1A34-324E-9EBE-C41903584E2A}"/>
              </a:ext>
            </a:extLst>
          </p:cNvPr>
          <p:cNvSpPr>
            <a:spLocks noGrp="1"/>
          </p:cNvSpPr>
          <p:nvPr>
            <p:ph type="body" sz="quarter" idx="14"/>
          </p:nvPr>
        </p:nvSpPr>
        <p:spPr>
          <a:xfrm>
            <a:off x="677070" y="1394620"/>
            <a:ext cx="6319043" cy="954087"/>
          </a:xfrm>
          <a:prstGeom prst="rect">
            <a:avLst/>
          </a:prstGeom>
        </p:spPr>
        <p:txBody>
          <a:bodyPr/>
          <a:lstStyle>
            <a:lvl1pPr marL="0">
              <a:lnSpc>
                <a:spcPct val="100000"/>
              </a:lnSpc>
              <a:buNone/>
              <a:defRPr sz="1800" b="0" i="0">
                <a:latin typeface="Avenir Next Medium"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20" name="Text Placeholder 7">
            <a:extLst>
              <a:ext uri="{FF2B5EF4-FFF2-40B4-BE49-F238E27FC236}">
                <a16:creationId xmlns:a16="http://schemas.microsoft.com/office/drawing/2014/main" id="{97C12797-D5D6-5F41-BC77-E0589255F93E}"/>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633E2D57-C212-C84E-93E9-6FF4A1CB7172}"/>
              </a:ext>
            </a:extLst>
          </p:cNvPr>
          <p:cNvSpPr>
            <a:spLocks noGrp="1"/>
          </p:cNvSpPr>
          <p:nvPr>
            <p:ph type="ftr" sz="quarter" idx="16"/>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28819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9DE80CC-47AA-B746-AE64-7DE698917546}"/>
              </a:ext>
            </a:extLst>
          </p:cNvPr>
          <p:cNvSpPr>
            <a:spLocks noGrp="1"/>
          </p:cNvSpPr>
          <p:nvPr>
            <p:ph type="pic" sz="quarter" idx="12"/>
          </p:nvPr>
        </p:nvSpPr>
        <p:spPr>
          <a:xfrm>
            <a:off x="0" y="0"/>
            <a:ext cx="12192000" cy="6858000"/>
          </a:xfrm>
          <a:prstGeom prst="rect">
            <a:avLst/>
          </a:prstGeom>
        </p:spPr>
        <p:txBody>
          <a:bodyPr/>
          <a:lstStyle/>
          <a:p>
            <a:endParaRPr lang="en-US"/>
          </a:p>
        </p:txBody>
      </p:sp>
      <p:sp>
        <p:nvSpPr>
          <p:cNvPr id="8" name="Text Placeholder 7">
            <a:extLst>
              <a:ext uri="{FF2B5EF4-FFF2-40B4-BE49-F238E27FC236}">
                <a16:creationId xmlns:a16="http://schemas.microsoft.com/office/drawing/2014/main" id="{797BDB85-4D88-A142-A42B-5C3513EF3717}"/>
              </a:ext>
            </a:extLst>
          </p:cNvPr>
          <p:cNvSpPr>
            <a:spLocks noGrp="1"/>
          </p:cNvSpPr>
          <p:nvPr>
            <p:ph type="body" sz="quarter" idx="13"/>
          </p:nvPr>
        </p:nvSpPr>
        <p:spPr>
          <a:xfrm>
            <a:off x="2279650" y="1394619"/>
            <a:ext cx="7614444" cy="1962150"/>
          </a:xfrm>
          <a:prstGeom prst="rect">
            <a:avLst/>
          </a:prstGeom>
          <a:solidFill>
            <a:schemeClr val="tx1">
              <a:alpha val="50000"/>
            </a:schemeClr>
          </a:solidFill>
        </p:spPr>
        <p:txBody>
          <a:bodyPr anchor="ctr"/>
          <a:lstStyle>
            <a:lvl1pPr marL="0" algn="ctr">
              <a:buNone/>
              <a:defRPr sz="3600" b="0" i="1">
                <a:solidFill>
                  <a:schemeClr val="bg1"/>
                </a:solidFill>
                <a:latin typeface="Bookman Old Style" panose="02050604050505020204" pitchFamily="18" charset="0"/>
                <a:cs typeface="Quire Sans" panose="020B0502040400020003" pitchFamily="34" charset="0"/>
              </a:defRPr>
            </a:lvl1pPr>
            <a:lvl2pPr>
              <a:buNone/>
              <a:defRPr b="0" i="0">
                <a:latin typeface="Quire Sans" panose="020B0502040400020003" pitchFamily="34" charset="0"/>
                <a:cs typeface="Quire Sans" panose="020B0502040400020003" pitchFamily="34" charset="0"/>
              </a:defRPr>
            </a:lvl2pPr>
            <a:lvl3pPr>
              <a:defRPr b="0" i="0">
                <a:latin typeface="Quire Sans" panose="020B0502040400020003" pitchFamily="34" charset="0"/>
                <a:cs typeface="Quire Sans" panose="020B0502040400020003" pitchFamily="34" charset="0"/>
              </a:defRPr>
            </a:lvl3pPr>
            <a:lvl4pPr>
              <a:defRPr b="0" i="0">
                <a:latin typeface="Quire Sans" panose="020B0502040400020003" pitchFamily="34" charset="0"/>
                <a:cs typeface="Quire Sans" panose="020B0502040400020003" pitchFamily="34" charset="0"/>
              </a:defRPr>
            </a:lvl4pPr>
            <a:lvl5pPr>
              <a:defRPr b="0" i="0">
                <a:latin typeface="Quire Sans" panose="020B0502040400020003" pitchFamily="34" charset="0"/>
                <a:cs typeface="Quire Sans" panose="020B0502040400020003" pitchFamily="34" charset="0"/>
              </a:defRPr>
            </a:lvl5pPr>
          </a:lstStyle>
          <a:p>
            <a:pPr lvl="0"/>
            <a:r>
              <a:rPr lang="en-GB"/>
              <a:t>Click to edit Master text styles</a:t>
            </a:r>
          </a:p>
        </p:txBody>
      </p:sp>
      <p:sp>
        <p:nvSpPr>
          <p:cNvPr id="10" name="Footer Placeholder 9">
            <a:extLst>
              <a:ext uri="{FF2B5EF4-FFF2-40B4-BE49-F238E27FC236}">
                <a16:creationId xmlns:a16="http://schemas.microsoft.com/office/drawing/2014/main" id="{69F4CEB5-BAF4-E340-9F10-67564B5CDA3F}"/>
              </a:ext>
            </a:extLst>
          </p:cNvPr>
          <p:cNvSpPr>
            <a:spLocks noGrp="1"/>
          </p:cNvSpPr>
          <p:nvPr>
            <p:ph type="ftr" sz="quarter" idx="14"/>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94875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Questions Page - Flat colour">
    <p:bg>
      <p:bgPr>
        <a:solidFill>
          <a:schemeClr val="tx2"/>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75F6285-42B1-D145-96E7-A31F72257A05}"/>
              </a:ext>
            </a:extLst>
          </p:cNvPr>
          <p:cNvSpPr>
            <a:spLocks noGrp="1"/>
          </p:cNvSpPr>
          <p:nvPr>
            <p:ph type="body" sz="quarter" idx="13"/>
          </p:nvPr>
        </p:nvSpPr>
        <p:spPr>
          <a:xfrm>
            <a:off x="2279650" y="1394619"/>
            <a:ext cx="7614444" cy="1962150"/>
          </a:xfrm>
          <a:prstGeom prst="rect">
            <a:avLst/>
          </a:prstGeom>
          <a:solidFill>
            <a:schemeClr val="tx1">
              <a:alpha val="0"/>
            </a:schemeClr>
          </a:solidFill>
        </p:spPr>
        <p:txBody>
          <a:bodyPr anchor="ctr"/>
          <a:lstStyle>
            <a:lvl1pPr marL="0" algn="ctr">
              <a:buNone/>
              <a:defRPr sz="3600" b="0" i="1">
                <a:solidFill>
                  <a:schemeClr val="bg1"/>
                </a:solidFill>
                <a:latin typeface="Bookman Old Style" panose="02050604050505020204" pitchFamily="18" charset="0"/>
                <a:cs typeface="Quire Sans" panose="020B0502040400020003" pitchFamily="34" charset="0"/>
              </a:defRPr>
            </a:lvl1pPr>
            <a:lvl2pPr>
              <a:buNone/>
              <a:defRPr b="0" i="0">
                <a:latin typeface="Quire Sans" panose="020B0502040400020003" pitchFamily="34" charset="0"/>
                <a:cs typeface="Quire Sans" panose="020B0502040400020003" pitchFamily="34" charset="0"/>
              </a:defRPr>
            </a:lvl2pPr>
            <a:lvl3pPr>
              <a:defRPr b="0" i="0">
                <a:latin typeface="Quire Sans" panose="020B0502040400020003" pitchFamily="34" charset="0"/>
                <a:cs typeface="Quire Sans" panose="020B0502040400020003" pitchFamily="34" charset="0"/>
              </a:defRPr>
            </a:lvl3pPr>
            <a:lvl4pPr>
              <a:defRPr b="0" i="0">
                <a:latin typeface="Quire Sans" panose="020B0502040400020003" pitchFamily="34" charset="0"/>
                <a:cs typeface="Quire Sans" panose="020B0502040400020003" pitchFamily="34" charset="0"/>
              </a:defRPr>
            </a:lvl4pPr>
            <a:lvl5pPr>
              <a:defRPr b="0" i="0">
                <a:latin typeface="Quire Sans" panose="020B0502040400020003" pitchFamily="34" charset="0"/>
                <a:cs typeface="Quire Sans" panose="020B0502040400020003" pitchFamily="34" charset="0"/>
              </a:defRPr>
            </a:lvl5pPr>
          </a:lstStyle>
          <a:p>
            <a:pPr lvl="0"/>
            <a:r>
              <a:rPr lang="en-GB"/>
              <a:t>Click to edit Master text styles</a:t>
            </a:r>
          </a:p>
        </p:txBody>
      </p:sp>
      <p:sp>
        <p:nvSpPr>
          <p:cNvPr id="2" name="Footer Placeholder 1">
            <a:extLst>
              <a:ext uri="{FF2B5EF4-FFF2-40B4-BE49-F238E27FC236}">
                <a16:creationId xmlns:a16="http://schemas.microsoft.com/office/drawing/2014/main" id="{FE2FAE74-8500-274D-99CC-391A403430D4}"/>
              </a:ext>
            </a:extLst>
          </p:cNvPr>
          <p:cNvSpPr>
            <a:spLocks noGrp="1"/>
          </p:cNvSpPr>
          <p:nvPr>
            <p:ph type="ftr" sz="quarter" idx="14"/>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5738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Note_ 1 Column">
    <p:bg>
      <p:bgRef idx="1001">
        <a:schemeClr val="bg2"/>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36F251-2443-0447-8B7F-0036525A0D56}"/>
              </a:ext>
            </a:extLst>
          </p:cNvPr>
          <p:cNvSpPr>
            <a:spLocks noGrp="1"/>
          </p:cNvSpPr>
          <p:nvPr>
            <p:ph type="body" sz="quarter" idx="15"/>
          </p:nvPr>
        </p:nvSpPr>
        <p:spPr>
          <a:xfrm>
            <a:off x="687387" y="2439194"/>
            <a:ext cx="10898982" cy="3816350"/>
          </a:xfrm>
          <a:prstGeom prst="rect">
            <a:avLst/>
          </a:prstGeom>
        </p:spPr>
        <p:txBody>
          <a:bodyPr numCol="1"/>
          <a:lstStyle>
            <a:lvl1pPr>
              <a:defRPr sz="1600" b="0" i="0">
                <a:latin typeface="Avenir Next"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13">
            <a:extLst>
              <a:ext uri="{FF2B5EF4-FFF2-40B4-BE49-F238E27FC236}">
                <a16:creationId xmlns:a16="http://schemas.microsoft.com/office/drawing/2014/main" id="{D54A009E-CFC9-6446-B4C6-E2A267FEE9F0}"/>
              </a:ext>
            </a:extLst>
          </p:cNvPr>
          <p:cNvSpPr>
            <a:spLocks noGrp="1"/>
          </p:cNvSpPr>
          <p:nvPr>
            <p:ph type="body" sz="quarter" idx="14"/>
          </p:nvPr>
        </p:nvSpPr>
        <p:spPr>
          <a:xfrm>
            <a:off x="677070" y="1394620"/>
            <a:ext cx="6319043" cy="954087"/>
          </a:xfrm>
          <a:prstGeom prst="rect">
            <a:avLst/>
          </a:prstGeom>
        </p:spPr>
        <p:txBody>
          <a:bodyPr/>
          <a:lstStyle>
            <a:lvl1pPr marL="0">
              <a:lnSpc>
                <a:spcPct val="100000"/>
              </a:lnSpc>
              <a:buNone/>
              <a:defRPr sz="1800" b="0" i="0">
                <a:latin typeface="Avenir Next Medium" panose="020B0503020202020204" pitchFamily="34" charset="0"/>
              </a:defRPr>
            </a:lvl1pPr>
            <a:lvl2pPr>
              <a:defRPr sz="1600" b="0" i="0">
                <a:latin typeface="Avenir Next" panose="020B0503020202020204" pitchFamily="34" charset="0"/>
              </a:defRPr>
            </a:lvl2pPr>
            <a:lvl3pPr>
              <a:defRPr sz="1600" b="0" i="0">
                <a:latin typeface="Avenir Next" panose="020B0503020202020204" pitchFamily="34" charset="0"/>
              </a:defRPr>
            </a:lvl3pPr>
            <a:lvl4pPr>
              <a:defRPr sz="1600" b="0" i="0">
                <a:latin typeface="Avenir Next" panose="020B0503020202020204" pitchFamily="34" charset="0"/>
              </a:defRPr>
            </a:lvl4pPr>
            <a:lvl5pPr>
              <a:defRPr sz="1600" b="0" i="0">
                <a:latin typeface="Avenir Next" panose="020B0503020202020204" pitchFamily="34" charset="0"/>
              </a:defRPr>
            </a:lvl5pPr>
          </a:lstStyle>
          <a:p>
            <a:pPr lvl="0"/>
            <a:r>
              <a:rPr lang="en-GB"/>
              <a:t>Click to edit Master text style</a:t>
            </a:r>
          </a:p>
        </p:txBody>
      </p:sp>
      <p:sp>
        <p:nvSpPr>
          <p:cNvPr id="12" name="Text Placeholder 7">
            <a:extLst>
              <a:ext uri="{FF2B5EF4-FFF2-40B4-BE49-F238E27FC236}">
                <a16:creationId xmlns:a16="http://schemas.microsoft.com/office/drawing/2014/main" id="{9509494B-A51A-424A-9160-6425890BD54A}"/>
              </a:ext>
            </a:extLst>
          </p:cNvPr>
          <p:cNvSpPr>
            <a:spLocks noGrp="1"/>
          </p:cNvSpPr>
          <p:nvPr>
            <p:ph type="body" sz="quarter" idx="13" hasCustomPrompt="1"/>
          </p:nvPr>
        </p:nvSpPr>
        <p:spPr>
          <a:xfrm>
            <a:off x="687547" y="602457"/>
            <a:ext cx="6411913" cy="684213"/>
          </a:xfrm>
          <a:prstGeom prst="rect">
            <a:avLst/>
          </a:prstGeom>
        </p:spPr>
        <p:txBody>
          <a:bodyPr/>
          <a:lstStyle>
            <a:lvl1pPr marL="0">
              <a:lnSpc>
                <a:spcPct val="100000"/>
              </a:lnSpc>
              <a:buNone/>
              <a:defRPr sz="3600" b="1" i="0">
                <a:solidFill>
                  <a:schemeClr val="tx2"/>
                </a:solidFill>
                <a:latin typeface="Quire Sans" panose="020B0502040400020003" pitchFamily="34" charset="0"/>
                <a:cs typeface="Quire Sans" panose="020B0502040400020003" pitchFamily="34" charset="0"/>
              </a:defRPr>
            </a:lvl1pPr>
          </a:lstStyle>
          <a:p>
            <a:pPr lvl="0"/>
            <a:r>
              <a:rPr lang="en-GB"/>
              <a:t>Title</a:t>
            </a:r>
            <a:endParaRPr lang="en-US"/>
          </a:p>
        </p:txBody>
      </p:sp>
      <p:sp>
        <p:nvSpPr>
          <p:cNvPr id="2" name="Footer Placeholder 1">
            <a:extLst>
              <a:ext uri="{FF2B5EF4-FFF2-40B4-BE49-F238E27FC236}">
                <a16:creationId xmlns:a16="http://schemas.microsoft.com/office/drawing/2014/main" id="{DAF9BE15-427B-EC48-B984-ADFC02F8BDE9}"/>
              </a:ext>
            </a:extLst>
          </p:cNvPr>
          <p:cNvSpPr>
            <a:spLocks noGrp="1"/>
          </p:cNvSpPr>
          <p:nvPr>
            <p:ph type="ftr" sz="quarter" idx="16"/>
          </p:nvPr>
        </p:nvSpPr>
        <p:spPr>
          <a:xfrm>
            <a:off x="677069" y="6356350"/>
            <a:ext cx="4114800" cy="365125"/>
          </a:xfrm>
          <a:prstGeom prst="rect">
            <a:avLst/>
          </a:prstGeom>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23294817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C5D50848-931A-1145-804E-020D8AF44BB1}"/>
              </a:ext>
            </a:extLst>
          </p:cNvPr>
          <p:cNvSpPr>
            <a:spLocks noGrp="1"/>
          </p:cNvSpPr>
          <p:nvPr>
            <p:ph type="ftr" sz="quarter" idx="3"/>
          </p:nvPr>
        </p:nvSpPr>
        <p:spPr>
          <a:xfrm>
            <a:off x="677069" y="6356350"/>
            <a:ext cx="5346700" cy="365125"/>
          </a:xfrm>
          <a:prstGeom prst="rect">
            <a:avLst/>
          </a:prstGeom>
        </p:spPr>
        <p:txBody>
          <a:bodyPr vert="horz" lIns="91440" tIns="45720" rIns="91440" bIns="45720" rtlCol="0" anchor="t"/>
          <a:lstStyle>
            <a:lvl1pPr algn="l">
              <a:defRPr sz="1200" b="0" i="0">
                <a:solidFill>
                  <a:schemeClr val="bg2">
                    <a:lumMod val="50000"/>
                  </a:schemeClr>
                </a:solidFill>
                <a:latin typeface="Avenir Next" panose="020B0503020202020204" pitchFamily="34" charset="0"/>
              </a:defRPr>
            </a:lvl1pPr>
          </a:lstStyle>
          <a:p>
            <a:endParaRPr lang="en-US"/>
          </a:p>
        </p:txBody>
      </p:sp>
      <p:sp>
        <p:nvSpPr>
          <p:cNvPr id="11" name="TextBox 10">
            <a:extLst>
              <a:ext uri="{FF2B5EF4-FFF2-40B4-BE49-F238E27FC236}">
                <a16:creationId xmlns:a16="http://schemas.microsoft.com/office/drawing/2014/main" id="{FB24F6FC-D2B1-9442-B178-431D0682C782}"/>
              </a:ext>
            </a:extLst>
          </p:cNvPr>
          <p:cNvSpPr txBox="1"/>
          <p:nvPr userDrawn="1"/>
        </p:nvSpPr>
        <p:spPr>
          <a:xfrm>
            <a:off x="8470034" y="6356350"/>
            <a:ext cx="3116335" cy="276999"/>
          </a:xfrm>
          <a:prstGeom prst="rect">
            <a:avLst/>
          </a:prstGeom>
          <a:noFill/>
        </p:spPr>
        <p:txBody>
          <a:bodyPr wrap="square" rtlCol="0" anchor="t">
            <a:spAutoFit/>
          </a:bodyPr>
          <a:lstStyle/>
          <a:p>
            <a:pPr algn="r"/>
            <a:fld id="{E58AD328-8111-F94B-BB80-CB27AF6F37B8}" type="slidenum">
              <a:rPr lang="en-US" sz="1200" b="0" i="0" smtClean="0">
                <a:solidFill>
                  <a:schemeClr val="bg2">
                    <a:lumMod val="50000"/>
                  </a:schemeClr>
                </a:solidFill>
                <a:latin typeface="Avenir Next" panose="020B0503020202020204" pitchFamily="34" charset="0"/>
              </a:rPr>
              <a:t>‹#›</a:t>
            </a:fld>
            <a:endParaRPr lang="en-US" sz="1200" b="0" i="0">
              <a:solidFill>
                <a:schemeClr val="bg2">
                  <a:lumMod val="50000"/>
                </a:schemeClr>
              </a:solidFill>
              <a:latin typeface="Avenir Next" panose="020B0503020202020204" pitchFamily="34" charset="0"/>
            </a:endParaRPr>
          </a:p>
        </p:txBody>
      </p:sp>
    </p:spTree>
    <p:extLst>
      <p:ext uri="{BB962C8B-B14F-4D97-AF65-F5344CB8AC3E}">
        <p14:creationId xmlns:p14="http://schemas.microsoft.com/office/powerpoint/2010/main" val="2838807447"/>
      </p:ext>
    </p:extLst>
  </p:cSld>
  <p:clrMap bg1="lt1" tx1="dk1" bg2="lt2" tx2="dk2" accent1="accent1" accent2="accent2" accent3="accent3" accent4="accent4" accent5="accent5" accent6="accent6" hlink="hlink" folHlink="folHlink"/>
  <p:sldLayoutIdLst>
    <p:sldLayoutId id="2147483667" r:id="rId1"/>
    <p:sldLayoutId id="2147483736" r:id="rId2"/>
    <p:sldLayoutId id="2147483703" r:id="rId3"/>
    <p:sldLayoutId id="2147483684" r:id="rId4"/>
    <p:sldLayoutId id="2147483668" r:id="rId5"/>
    <p:sldLayoutId id="2147483727" r:id="rId6"/>
    <p:sldLayoutId id="2147483726" r:id="rId7"/>
    <p:sldLayoutId id="2147483728" r:id="rId8"/>
    <p:sldLayoutId id="2147483730" r:id="rId9"/>
    <p:sldLayoutId id="2147483729" r:id="rId10"/>
    <p:sldLayoutId id="2147483734" r:id="rId11"/>
    <p:sldLayoutId id="2147483731" r:id="rId12"/>
    <p:sldLayoutId id="2147483732" r:id="rId13"/>
    <p:sldLayoutId id="2147483725" r:id="rId14"/>
    <p:sldLayoutId id="2147483735" r:id="rId15"/>
    <p:sldLayoutId id="2147483733" r:id="rId16"/>
    <p:sldLayoutId id="2147483737" r:id="rId17"/>
  </p:sldLayoutIdLst>
  <p:hf sldNum="0" hdr="0" dt="0"/>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7" userDrawn="1">
          <p15:clr>
            <a:srgbClr val="F26B43"/>
          </p15:clr>
        </p15:guide>
        <p15:guide id="2" orient="horz" pos="380" userDrawn="1">
          <p15:clr>
            <a:srgbClr val="F26B43"/>
          </p15:clr>
        </p15:guide>
        <p15:guide id="3" orient="horz" pos="3941" userDrawn="1">
          <p15:clr>
            <a:srgbClr val="F26B43"/>
          </p15:clr>
        </p15:guide>
        <p15:guide id="4" pos="7299" userDrawn="1">
          <p15:clr>
            <a:srgbClr val="F26B43"/>
          </p15:clr>
        </p15:guide>
        <p15:guide id="5" pos="756" userDrawn="1">
          <p15:clr>
            <a:srgbClr val="F26B43"/>
          </p15:clr>
        </p15:guide>
        <p15:guide id="6" pos="835" userDrawn="1">
          <p15:clr>
            <a:srgbClr val="F26B43"/>
          </p15:clr>
        </p15:guide>
        <p15:guide id="7" pos="1368" userDrawn="1">
          <p15:clr>
            <a:srgbClr val="F26B43"/>
          </p15:clr>
        </p15:guide>
        <p15:guide id="8" pos="1436" userDrawn="1">
          <p15:clr>
            <a:srgbClr val="F26B43"/>
          </p15:clr>
        </p15:guide>
        <p15:guide id="9" pos="1981" userDrawn="1">
          <p15:clr>
            <a:srgbClr val="F26B43"/>
          </p15:clr>
        </p15:guide>
        <p15:guide id="10" pos="2049" userDrawn="1">
          <p15:clr>
            <a:srgbClr val="F26B43"/>
          </p15:clr>
        </p15:guide>
        <p15:guide id="11" pos="2582" userDrawn="1">
          <p15:clr>
            <a:srgbClr val="F26B43"/>
          </p15:clr>
        </p15:guide>
        <p15:guide id="12" pos="2672" userDrawn="1">
          <p15:clr>
            <a:srgbClr val="F26B43"/>
          </p15:clr>
        </p15:guide>
        <p15:guide id="13" pos="3194" userDrawn="1">
          <p15:clr>
            <a:srgbClr val="F26B43"/>
          </p15:clr>
        </p15:guide>
        <p15:guide id="14" pos="3262" userDrawn="1">
          <p15:clr>
            <a:srgbClr val="F26B43"/>
          </p15:clr>
        </p15:guide>
        <p15:guide id="15" pos="3795" userDrawn="1">
          <p15:clr>
            <a:srgbClr val="F26B43"/>
          </p15:clr>
        </p15:guide>
        <p15:guide id="16" pos="3874" userDrawn="1">
          <p15:clr>
            <a:srgbClr val="F26B43"/>
          </p15:clr>
        </p15:guide>
        <p15:guide id="17" pos="4407" userDrawn="1">
          <p15:clr>
            <a:srgbClr val="F26B43"/>
          </p15:clr>
        </p15:guide>
        <p15:guide id="18" pos="4487" userDrawn="1">
          <p15:clr>
            <a:srgbClr val="F26B43"/>
          </p15:clr>
        </p15:guide>
        <p15:guide id="19" pos="5008" userDrawn="1">
          <p15:clr>
            <a:srgbClr val="F26B43"/>
          </p15:clr>
        </p15:guide>
        <p15:guide id="20" pos="5088" userDrawn="1">
          <p15:clr>
            <a:srgbClr val="F26B43"/>
          </p15:clr>
        </p15:guide>
        <p15:guide id="21" pos="5621" userDrawn="1">
          <p15:clr>
            <a:srgbClr val="F26B43"/>
          </p15:clr>
        </p15:guide>
        <p15:guide id="22" pos="5700" userDrawn="1">
          <p15:clr>
            <a:srgbClr val="F26B43"/>
          </p15:clr>
        </p15:guide>
        <p15:guide id="23" pos="6233" userDrawn="1">
          <p15:clr>
            <a:srgbClr val="F26B43"/>
          </p15:clr>
        </p15:guide>
        <p15:guide id="24" pos="6301" userDrawn="1">
          <p15:clr>
            <a:srgbClr val="F26B43"/>
          </p15:clr>
        </p15:guide>
        <p15:guide id="25" pos="6834" userDrawn="1">
          <p15:clr>
            <a:srgbClr val="F26B43"/>
          </p15:clr>
        </p15:guide>
        <p15:guide id="26" pos="6902" userDrawn="1">
          <p15:clr>
            <a:srgbClr val="F26B43"/>
          </p15:clr>
        </p15:guide>
        <p15:guide id="27" orient="horz" pos="3510" userDrawn="1">
          <p15:clr>
            <a:srgbClr val="F26B43"/>
          </p15:clr>
        </p15:guide>
        <p15:guide id="28" orient="horz" pos="3430" userDrawn="1">
          <p15:clr>
            <a:srgbClr val="F26B43"/>
          </p15:clr>
        </p15:guide>
        <p15:guide id="29" orient="horz" pos="811" userDrawn="1">
          <p15:clr>
            <a:srgbClr val="F26B43"/>
          </p15:clr>
        </p15:guide>
        <p15:guide id="30" orient="horz" pos="879" userDrawn="1">
          <p15:clr>
            <a:srgbClr val="F26B43"/>
          </p15:clr>
        </p15:guide>
        <p15:guide id="31" orient="horz" pos="1480" userDrawn="1">
          <p15:clr>
            <a:srgbClr val="F26B43"/>
          </p15:clr>
        </p15:guide>
        <p15:guide id="32" orient="horz" pos="1537" userDrawn="1">
          <p15:clr>
            <a:srgbClr val="F26B43"/>
          </p15:clr>
        </p15:guide>
        <p15:guide id="33" orient="horz" pos="2841" userDrawn="1">
          <p15:clr>
            <a:srgbClr val="F26B43"/>
          </p15:clr>
        </p15:guide>
        <p15:guide id="34" orient="horz" pos="2784" userDrawn="1">
          <p15:clr>
            <a:srgbClr val="F26B43"/>
          </p15:clr>
        </p15:guide>
        <p15:guide id="35" orient="horz" pos="2092" userDrawn="1">
          <p15:clr>
            <a:srgbClr val="F26B43"/>
          </p15:clr>
        </p15:guide>
        <p15:guide id="36" orient="horz" pos="218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06817AC-DB7D-ED44-9290-029DBDEC4236}"/>
              </a:ext>
            </a:extLst>
          </p:cNvPr>
          <p:cNvPicPr>
            <a:picLocks noChangeAspect="1"/>
          </p:cNvPicPr>
          <p:nvPr/>
        </p:nvPicPr>
        <p:blipFill rotWithShape="1">
          <a:blip r:embed="rId2">
            <a:extLst>
              <a:ext uri="{28A0092B-C50C-407E-A947-70E740481C1C}">
                <a14:useLocalDpi xmlns:a14="http://schemas.microsoft.com/office/drawing/2010/main" val="0"/>
              </a:ext>
            </a:extLst>
          </a:blip>
          <a:srcRect b="12769"/>
          <a:stretch/>
        </p:blipFill>
        <p:spPr>
          <a:xfrm>
            <a:off x="1325563" y="610158"/>
            <a:ext cx="9522619" cy="4672484"/>
          </a:xfrm>
          <a:prstGeom prst="rect">
            <a:avLst/>
          </a:prstGeom>
        </p:spPr>
      </p:pic>
      <p:sp>
        <p:nvSpPr>
          <p:cNvPr id="18" name="Text Placeholder 1">
            <a:extLst>
              <a:ext uri="{FF2B5EF4-FFF2-40B4-BE49-F238E27FC236}">
                <a16:creationId xmlns:a16="http://schemas.microsoft.com/office/drawing/2014/main" id="{C394D7BE-73DB-F249-B4BB-3D8A8B98585D}"/>
              </a:ext>
            </a:extLst>
          </p:cNvPr>
          <p:cNvSpPr txBox="1">
            <a:spLocks/>
          </p:cNvSpPr>
          <p:nvPr/>
        </p:nvSpPr>
        <p:spPr>
          <a:xfrm>
            <a:off x="1593141" y="1206501"/>
            <a:ext cx="5848183" cy="3962775"/>
          </a:xfrm>
          <a:prstGeom prst="rect">
            <a:avLst/>
          </a:prstGeom>
          <a:effectLst>
            <a:outerShdw blurRad="457200" dist="50800" dir="5400000" algn="ctr" rotWithShape="0">
              <a:schemeClr val="tx1"/>
            </a:outerShdw>
          </a:effectLst>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240"/>
              </a:lnSpc>
              <a:buNone/>
            </a:pPr>
            <a:r>
              <a:rPr lang="en-GB" sz="9950" b="1" i="1">
                <a:solidFill>
                  <a:schemeClr val="bg1"/>
                </a:solidFill>
                <a:latin typeface="Quire Sans" panose="020B0502040400020003" pitchFamily="34" charset="0"/>
                <a:cs typeface="Quire Sans" panose="020B0502040400020003" pitchFamily="34" charset="0"/>
              </a:rPr>
              <a:t>Human Centred Design </a:t>
            </a:r>
          </a:p>
        </p:txBody>
      </p:sp>
      <p:sp>
        <p:nvSpPr>
          <p:cNvPr id="19" name="Rectangle 18">
            <a:extLst>
              <a:ext uri="{FF2B5EF4-FFF2-40B4-BE49-F238E27FC236}">
                <a16:creationId xmlns:a16="http://schemas.microsoft.com/office/drawing/2014/main" id="{A378703C-D017-A149-B437-1DE6A7136B5F}"/>
              </a:ext>
            </a:extLst>
          </p:cNvPr>
          <p:cNvSpPr/>
          <p:nvPr/>
        </p:nvSpPr>
        <p:spPr>
          <a:xfrm>
            <a:off x="1765768" y="5490711"/>
            <a:ext cx="9082414" cy="400110"/>
          </a:xfrm>
          <a:prstGeom prst="rect">
            <a:avLst/>
          </a:prstGeom>
        </p:spPr>
        <p:txBody>
          <a:bodyPr wrap="square" lIns="91440" tIns="45720" rIns="91440" bIns="45720" anchor="t">
            <a:spAutoFit/>
          </a:bodyPr>
          <a:lstStyle/>
          <a:p>
            <a:r>
              <a:rPr lang="en-US" sz="2000" b="1" dirty="0">
                <a:solidFill>
                  <a:schemeClr val="tx2"/>
                </a:solidFill>
                <a:latin typeface="Quire Sans"/>
                <a:cs typeface="Quire Sans"/>
              </a:rPr>
              <a:t>Co-Design of Storytelling &amp; Documentation Tool</a:t>
            </a:r>
          </a:p>
        </p:txBody>
      </p:sp>
    </p:spTree>
    <p:extLst>
      <p:ext uri="{BB962C8B-B14F-4D97-AF65-F5344CB8AC3E}">
        <p14:creationId xmlns:p14="http://schemas.microsoft.com/office/powerpoint/2010/main" val="96474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8D3CD9-0960-5C71-997F-EE67D82A228B}"/>
              </a:ext>
            </a:extLst>
          </p:cNvPr>
          <p:cNvSpPr>
            <a:spLocks noGrp="1"/>
          </p:cNvSpPr>
          <p:nvPr>
            <p:ph type="body" sz="quarter" idx="14"/>
          </p:nvPr>
        </p:nvSpPr>
        <p:spPr/>
        <p:txBody>
          <a:bodyPr/>
          <a:lstStyle/>
          <a:p>
            <a:r>
              <a:rPr lang="en-US" dirty="0"/>
              <a:t>Most Significant Change – An Option</a:t>
            </a:r>
          </a:p>
        </p:txBody>
      </p:sp>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p:txBody>
          <a:bodyPr/>
          <a:lstStyle/>
          <a:p>
            <a:pPr marL="0" indent="0">
              <a:buNone/>
            </a:pPr>
            <a:r>
              <a:rPr lang="en-US" dirty="0"/>
              <a:t>“During the last month, in your opinion, what was the most significant change that took place in your community with LISTEN?”</a:t>
            </a:r>
          </a:p>
          <a:p>
            <a:pPr marL="0" indent="0">
              <a:buNone/>
            </a:pPr>
            <a:endParaRPr lang="en-US" dirty="0"/>
          </a:p>
          <a:p>
            <a:pPr marL="0" indent="0">
              <a:buNone/>
            </a:pPr>
            <a:r>
              <a:rPr lang="en-US" dirty="0"/>
              <a:t>Domains = Changes in:</a:t>
            </a:r>
          </a:p>
          <a:p>
            <a:pPr lvl="1"/>
            <a:r>
              <a:rPr lang="en-US" dirty="0"/>
              <a:t>The quality of people’s lives</a:t>
            </a:r>
          </a:p>
          <a:p>
            <a:pPr lvl="1"/>
            <a:r>
              <a:rPr lang="en-US" dirty="0"/>
              <a:t>The nature of people’s participation in development of activities</a:t>
            </a:r>
          </a:p>
          <a:p>
            <a:pPr lvl="1"/>
            <a:r>
              <a:rPr lang="en-US" dirty="0"/>
              <a:t>The sustainability of people’s and organizations activities</a:t>
            </a:r>
          </a:p>
          <a:p>
            <a:pPr lvl="1"/>
            <a:r>
              <a:rPr lang="en-US" dirty="0"/>
              <a:t>Anything else</a:t>
            </a:r>
          </a:p>
          <a:p>
            <a:pPr lvl="1"/>
            <a:r>
              <a:rPr lang="en-US" dirty="0"/>
              <a:t>Unemployment</a:t>
            </a:r>
          </a:p>
          <a:p>
            <a:pPr lvl="1"/>
            <a:r>
              <a:rPr lang="en-US" dirty="0"/>
              <a:t>Teenage pregnancy</a:t>
            </a:r>
          </a:p>
        </p:txBody>
      </p:sp>
      <p:sp>
        <p:nvSpPr>
          <p:cNvPr id="8" name="Text Placeholder 7">
            <a:extLst>
              <a:ext uri="{FF2B5EF4-FFF2-40B4-BE49-F238E27FC236}">
                <a16:creationId xmlns:a16="http://schemas.microsoft.com/office/drawing/2014/main" id="{393DA469-B428-7ADA-6208-7AEB451B0B23}"/>
              </a:ext>
            </a:extLst>
          </p:cNvPr>
          <p:cNvSpPr>
            <a:spLocks noGrp="1"/>
          </p:cNvSpPr>
          <p:nvPr>
            <p:ph type="body" sz="quarter" idx="16"/>
          </p:nvPr>
        </p:nvSpPr>
        <p:spPr/>
        <p:txBody>
          <a:bodyPr/>
          <a:lstStyle/>
          <a:p>
            <a:pPr marL="342900" indent="-342900">
              <a:buFont typeface="+mj-lt"/>
              <a:buAutoNum type="arabicPeriod"/>
            </a:pPr>
            <a:r>
              <a:rPr lang="en-US" dirty="0"/>
              <a:t>Collect stories</a:t>
            </a:r>
          </a:p>
          <a:p>
            <a:pPr marL="342900" indent="-342900">
              <a:buFont typeface="+mj-lt"/>
              <a:buAutoNum type="arabicPeriod"/>
            </a:pPr>
            <a:r>
              <a:rPr lang="en-US" dirty="0"/>
              <a:t>A group reviews and chooses ‘most significant’ and identifies how they were chosen</a:t>
            </a:r>
          </a:p>
          <a:p>
            <a:pPr marL="342900" indent="-342900">
              <a:buFont typeface="+mj-lt"/>
              <a:buAutoNum type="arabicPeriod"/>
            </a:pPr>
            <a:r>
              <a:rPr lang="en-US" dirty="0"/>
              <a:t>Share feedback of </a:t>
            </a:r>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Documenting Community Stories</a:t>
            </a:r>
          </a:p>
        </p:txBody>
      </p:sp>
      <p:sp>
        <p:nvSpPr>
          <p:cNvPr id="5" name="Footer Placeholder 4">
            <a:extLst>
              <a:ext uri="{FF2B5EF4-FFF2-40B4-BE49-F238E27FC236}">
                <a16:creationId xmlns:a16="http://schemas.microsoft.com/office/drawing/2014/main" id="{84743969-BB17-4FF6-A379-9814183360A1}"/>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47652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Documenting Success Stories</a:t>
            </a:r>
          </a:p>
        </p:txBody>
      </p:sp>
      <p:sp>
        <p:nvSpPr>
          <p:cNvPr id="10" name="Rectangle 9">
            <a:extLst>
              <a:ext uri="{FF2B5EF4-FFF2-40B4-BE49-F238E27FC236}">
                <a16:creationId xmlns:a16="http://schemas.microsoft.com/office/drawing/2014/main" id="{BCED4030-B77B-45C9-9ED9-5494E52D79D4}"/>
              </a:ext>
            </a:extLst>
          </p:cNvPr>
          <p:cNvSpPr/>
          <p:nvPr/>
        </p:nvSpPr>
        <p:spPr>
          <a:xfrm>
            <a:off x="812800" y="2584450"/>
            <a:ext cx="1930400" cy="19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Engaging with Clients</a:t>
            </a:r>
          </a:p>
        </p:txBody>
      </p:sp>
      <p:sp>
        <p:nvSpPr>
          <p:cNvPr id="11" name="Rectangle 10">
            <a:extLst>
              <a:ext uri="{FF2B5EF4-FFF2-40B4-BE49-F238E27FC236}">
                <a16:creationId xmlns:a16="http://schemas.microsoft.com/office/drawing/2014/main" id="{F216D9EB-BB26-3742-D32C-0D421359A1E4}"/>
              </a:ext>
            </a:extLst>
          </p:cNvPr>
          <p:cNvSpPr/>
          <p:nvPr/>
        </p:nvSpPr>
        <p:spPr>
          <a:xfrm>
            <a:off x="4762500" y="2565400"/>
            <a:ext cx="1930400" cy="1930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Weekly Reports</a:t>
            </a:r>
          </a:p>
        </p:txBody>
      </p:sp>
      <p:sp>
        <p:nvSpPr>
          <p:cNvPr id="12" name="Rectangle 11">
            <a:extLst>
              <a:ext uri="{FF2B5EF4-FFF2-40B4-BE49-F238E27FC236}">
                <a16:creationId xmlns:a16="http://schemas.microsoft.com/office/drawing/2014/main" id="{6165108D-A634-E605-0F3F-4546D4E1B13D}"/>
              </a:ext>
            </a:extLst>
          </p:cNvPr>
          <p:cNvSpPr/>
          <p:nvPr/>
        </p:nvSpPr>
        <p:spPr>
          <a:xfrm>
            <a:off x="8712200" y="2565400"/>
            <a:ext cx="1930400" cy="1930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Quarterly Success Story</a:t>
            </a:r>
          </a:p>
        </p:txBody>
      </p:sp>
      <p:sp>
        <p:nvSpPr>
          <p:cNvPr id="13" name="Right Arrow 12">
            <a:extLst>
              <a:ext uri="{FF2B5EF4-FFF2-40B4-BE49-F238E27FC236}">
                <a16:creationId xmlns:a16="http://schemas.microsoft.com/office/drawing/2014/main" id="{CA87C26A-EF90-2C4C-0ACD-38B9EEC8FF77}"/>
              </a:ext>
            </a:extLst>
          </p:cNvPr>
          <p:cNvSpPr/>
          <p:nvPr/>
        </p:nvSpPr>
        <p:spPr>
          <a:xfrm>
            <a:off x="3086101" y="3263900"/>
            <a:ext cx="1193800" cy="5715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0A7D603A-DA17-8FC0-B135-BE619D4D592A}"/>
              </a:ext>
            </a:extLst>
          </p:cNvPr>
          <p:cNvSpPr/>
          <p:nvPr/>
        </p:nvSpPr>
        <p:spPr>
          <a:xfrm>
            <a:off x="7150100" y="3244850"/>
            <a:ext cx="1193800" cy="5715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5">
            <a:extLst>
              <a:ext uri="{FF2B5EF4-FFF2-40B4-BE49-F238E27FC236}">
                <a16:creationId xmlns:a16="http://schemas.microsoft.com/office/drawing/2014/main" id="{25B6777D-4821-F707-DE1E-E8521FA12A17}"/>
              </a:ext>
            </a:extLst>
          </p:cNvPr>
          <p:cNvSpPr>
            <a:spLocks noGrp="1"/>
          </p:cNvSpPr>
          <p:nvPr>
            <p:ph type="body" sz="quarter" idx="14"/>
          </p:nvPr>
        </p:nvSpPr>
        <p:spPr>
          <a:xfrm>
            <a:off x="677070" y="1394620"/>
            <a:ext cx="6319043" cy="954087"/>
          </a:xfrm>
        </p:spPr>
        <p:txBody>
          <a:bodyPr/>
          <a:lstStyle/>
          <a:p>
            <a:r>
              <a:rPr lang="en-US" dirty="0"/>
              <a:t>Current Approach</a:t>
            </a:r>
          </a:p>
        </p:txBody>
      </p:sp>
    </p:spTree>
    <p:extLst>
      <p:ext uri="{BB962C8B-B14F-4D97-AF65-F5344CB8AC3E}">
        <p14:creationId xmlns:p14="http://schemas.microsoft.com/office/powerpoint/2010/main" val="35415324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Documenting Success Stories</a:t>
            </a:r>
          </a:p>
        </p:txBody>
      </p:sp>
      <p:sp>
        <p:nvSpPr>
          <p:cNvPr id="10" name="Rectangle 9">
            <a:extLst>
              <a:ext uri="{FF2B5EF4-FFF2-40B4-BE49-F238E27FC236}">
                <a16:creationId xmlns:a16="http://schemas.microsoft.com/office/drawing/2014/main" id="{BCED4030-B77B-45C9-9ED9-5494E52D79D4}"/>
              </a:ext>
            </a:extLst>
          </p:cNvPr>
          <p:cNvSpPr/>
          <p:nvPr/>
        </p:nvSpPr>
        <p:spPr>
          <a:xfrm>
            <a:off x="1930402" y="4883943"/>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Cheat Sheet</a:t>
            </a:r>
          </a:p>
        </p:txBody>
      </p:sp>
      <p:sp>
        <p:nvSpPr>
          <p:cNvPr id="11" name="Rectangle 10">
            <a:extLst>
              <a:ext uri="{FF2B5EF4-FFF2-40B4-BE49-F238E27FC236}">
                <a16:creationId xmlns:a16="http://schemas.microsoft.com/office/drawing/2014/main" id="{F216D9EB-BB26-3742-D32C-0D421359A1E4}"/>
              </a:ext>
            </a:extLst>
          </p:cNvPr>
          <p:cNvSpPr/>
          <p:nvPr/>
        </p:nvSpPr>
        <p:spPr>
          <a:xfrm>
            <a:off x="4762500" y="2565400"/>
            <a:ext cx="1930400" cy="1930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Weekly Reports</a:t>
            </a:r>
          </a:p>
        </p:txBody>
      </p:sp>
      <p:sp>
        <p:nvSpPr>
          <p:cNvPr id="12" name="Rectangle 11">
            <a:extLst>
              <a:ext uri="{FF2B5EF4-FFF2-40B4-BE49-F238E27FC236}">
                <a16:creationId xmlns:a16="http://schemas.microsoft.com/office/drawing/2014/main" id="{6165108D-A634-E605-0F3F-4546D4E1B13D}"/>
              </a:ext>
            </a:extLst>
          </p:cNvPr>
          <p:cNvSpPr/>
          <p:nvPr/>
        </p:nvSpPr>
        <p:spPr>
          <a:xfrm>
            <a:off x="8712200" y="2565400"/>
            <a:ext cx="1930400" cy="193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Revised Quarterly Success Story</a:t>
            </a:r>
          </a:p>
        </p:txBody>
      </p:sp>
      <p:sp>
        <p:nvSpPr>
          <p:cNvPr id="13" name="Right Arrow 12">
            <a:extLst>
              <a:ext uri="{FF2B5EF4-FFF2-40B4-BE49-F238E27FC236}">
                <a16:creationId xmlns:a16="http://schemas.microsoft.com/office/drawing/2014/main" id="{CA87C26A-EF90-2C4C-0ACD-38B9EEC8FF77}"/>
              </a:ext>
            </a:extLst>
          </p:cNvPr>
          <p:cNvSpPr/>
          <p:nvPr/>
        </p:nvSpPr>
        <p:spPr>
          <a:xfrm>
            <a:off x="3086101" y="3263900"/>
            <a:ext cx="1193800" cy="5715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0A7D603A-DA17-8FC0-B135-BE619D4D592A}"/>
              </a:ext>
            </a:extLst>
          </p:cNvPr>
          <p:cNvSpPr/>
          <p:nvPr/>
        </p:nvSpPr>
        <p:spPr>
          <a:xfrm>
            <a:off x="7150100" y="3244850"/>
            <a:ext cx="1193800" cy="5715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E18EA2-2A84-76D6-C08B-E0F3D46F007C}"/>
              </a:ext>
            </a:extLst>
          </p:cNvPr>
          <p:cNvSpPr/>
          <p:nvPr/>
        </p:nvSpPr>
        <p:spPr>
          <a:xfrm>
            <a:off x="406400" y="4883943"/>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‘Share Your Story’ Box</a:t>
            </a:r>
          </a:p>
        </p:txBody>
      </p:sp>
      <p:sp>
        <p:nvSpPr>
          <p:cNvPr id="3" name="Rectangle 2">
            <a:extLst>
              <a:ext uri="{FF2B5EF4-FFF2-40B4-BE49-F238E27FC236}">
                <a16:creationId xmlns:a16="http://schemas.microsoft.com/office/drawing/2014/main" id="{D896B9BD-283D-EA65-3832-5BDEE8FE0EE3}"/>
              </a:ext>
            </a:extLst>
          </p:cNvPr>
          <p:cNvSpPr/>
          <p:nvPr/>
        </p:nvSpPr>
        <p:spPr>
          <a:xfrm>
            <a:off x="812800" y="2584450"/>
            <a:ext cx="1930400" cy="19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Engaging with Clients</a:t>
            </a:r>
          </a:p>
        </p:txBody>
      </p:sp>
      <p:cxnSp>
        <p:nvCxnSpPr>
          <p:cNvPr id="5" name="Straight Connector 4">
            <a:extLst>
              <a:ext uri="{FF2B5EF4-FFF2-40B4-BE49-F238E27FC236}">
                <a16:creationId xmlns:a16="http://schemas.microsoft.com/office/drawing/2014/main" id="{FBACB5A7-287A-9E3B-BA08-587223D6391B}"/>
              </a:ext>
            </a:extLst>
          </p:cNvPr>
          <p:cNvCxnSpPr>
            <a:stCxn id="15" idx="0"/>
            <a:endCxn id="3" idx="2"/>
          </p:cNvCxnSpPr>
          <p:nvPr/>
        </p:nvCxnSpPr>
        <p:spPr>
          <a:xfrm flipV="1">
            <a:off x="1092200" y="4514850"/>
            <a:ext cx="685800" cy="369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4A5002-12C5-721F-F6FB-4B3F015226E0}"/>
              </a:ext>
            </a:extLst>
          </p:cNvPr>
          <p:cNvCxnSpPr>
            <a:stCxn id="10" idx="0"/>
            <a:endCxn id="3" idx="2"/>
          </p:cNvCxnSpPr>
          <p:nvPr/>
        </p:nvCxnSpPr>
        <p:spPr>
          <a:xfrm flipH="1" flipV="1">
            <a:off x="1778000" y="4514850"/>
            <a:ext cx="838202" cy="369093"/>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874BAFF-EEA8-D2E1-954C-144CA35B46CE}"/>
              </a:ext>
            </a:extLst>
          </p:cNvPr>
          <p:cNvSpPr/>
          <p:nvPr/>
        </p:nvSpPr>
        <p:spPr>
          <a:xfrm>
            <a:off x="6908800" y="4883943"/>
            <a:ext cx="1651000" cy="36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Reminder</a:t>
            </a:r>
          </a:p>
        </p:txBody>
      </p:sp>
      <p:sp>
        <p:nvSpPr>
          <p:cNvPr id="9" name="Rectangle 8">
            <a:extLst>
              <a:ext uri="{FF2B5EF4-FFF2-40B4-BE49-F238E27FC236}">
                <a16:creationId xmlns:a16="http://schemas.microsoft.com/office/drawing/2014/main" id="{F081C9E3-2372-1956-B87C-B7CF3B41B5DA}"/>
              </a:ext>
            </a:extLst>
          </p:cNvPr>
          <p:cNvSpPr/>
          <p:nvPr/>
        </p:nvSpPr>
        <p:spPr>
          <a:xfrm>
            <a:off x="6908800" y="5385197"/>
            <a:ext cx="1651000" cy="36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Monthly Success</a:t>
            </a:r>
          </a:p>
        </p:txBody>
      </p:sp>
      <p:sp>
        <p:nvSpPr>
          <p:cNvPr id="16" name="Rectangle 15">
            <a:extLst>
              <a:ext uri="{FF2B5EF4-FFF2-40B4-BE49-F238E27FC236}">
                <a16:creationId xmlns:a16="http://schemas.microsoft.com/office/drawing/2014/main" id="{6592B428-2EEC-AE1B-0ADB-FB55CAB58C37}"/>
              </a:ext>
            </a:extLst>
          </p:cNvPr>
          <p:cNvSpPr/>
          <p:nvPr/>
        </p:nvSpPr>
        <p:spPr>
          <a:xfrm>
            <a:off x="812800" y="1566466"/>
            <a:ext cx="9829800" cy="36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Documenting &amp; Storytelling Guide</a:t>
            </a:r>
          </a:p>
        </p:txBody>
      </p:sp>
    </p:spTree>
    <p:extLst>
      <p:ext uri="{BB962C8B-B14F-4D97-AF65-F5344CB8AC3E}">
        <p14:creationId xmlns:p14="http://schemas.microsoft.com/office/powerpoint/2010/main" val="4810304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a:xfrm>
            <a:off x="6352077" y="1613932"/>
            <a:ext cx="5336381" cy="3630136"/>
          </a:xfrm>
        </p:spPr>
        <p:txBody>
          <a:bodyPr/>
          <a:lstStyle/>
          <a:p>
            <a:r>
              <a:rPr lang="en-US" dirty="0"/>
              <a:t>Idea</a:t>
            </a:r>
          </a:p>
          <a:p>
            <a:endParaRPr lang="en-US" dirty="0"/>
          </a:p>
          <a:p>
            <a:r>
              <a:rPr lang="en-US" dirty="0"/>
              <a:t>Goals</a:t>
            </a:r>
          </a:p>
          <a:p>
            <a:pPr marL="0" indent="0">
              <a:buNone/>
            </a:pPr>
            <a:endParaRPr lang="en-US" dirty="0"/>
          </a:p>
          <a:p>
            <a:r>
              <a:rPr lang="en-US" dirty="0"/>
              <a:t>Questions We Want to Answer</a:t>
            </a:r>
          </a:p>
          <a:p>
            <a:endParaRPr lang="en-US" dirty="0"/>
          </a:p>
          <a:p>
            <a:r>
              <a:rPr lang="en-US" dirty="0"/>
              <a:t>Feedback We Want to Collect</a:t>
            </a:r>
          </a:p>
        </p:txBody>
      </p:sp>
      <p:sp>
        <p:nvSpPr>
          <p:cNvPr id="8" name="Text Placeholder 7">
            <a:extLst>
              <a:ext uri="{FF2B5EF4-FFF2-40B4-BE49-F238E27FC236}">
                <a16:creationId xmlns:a16="http://schemas.microsoft.com/office/drawing/2014/main" id="{393DA469-B428-7ADA-6208-7AEB451B0B23}"/>
              </a:ext>
            </a:extLst>
          </p:cNvPr>
          <p:cNvSpPr>
            <a:spLocks noGrp="1"/>
          </p:cNvSpPr>
          <p:nvPr>
            <p:ph type="body" sz="quarter" idx="16"/>
          </p:nvPr>
        </p:nvSpPr>
        <p:spPr>
          <a:xfrm>
            <a:off x="687547" y="1613932"/>
            <a:ext cx="5419754" cy="3630136"/>
          </a:xfrm>
        </p:spPr>
        <p:txBody>
          <a:bodyPr/>
          <a:lstStyle/>
          <a:p>
            <a:pPr marL="0" indent="0">
              <a:buNone/>
            </a:pPr>
            <a:r>
              <a:rPr lang="en-US" dirty="0"/>
              <a:t>What We Want to Test</a:t>
            </a:r>
          </a:p>
          <a:p>
            <a:pPr lvl="1"/>
            <a:r>
              <a:rPr lang="en-US" dirty="0"/>
              <a:t>Time – how long the tool takes to use with clients</a:t>
            </a:r>
          </a:p>
          <a:p>
            <a:pPr lvl="1"/>
            <a:r>
              <a:rPr lang="en-US" dirty="0"/>
              <a:t>Language – simple English, translated, straight forward language</a:t>
            </a:r>
          </a:p>
          <a:p>
            <a:pPr lvl="1"/>
            <a:r>
              <a:rPr lang="en-US" dirty="0"/>
              <a:t>Easy to Use</a:t>
            </a:r>
          </a:p>
          <a:p>
            <a:pPr lvl="1"/>
            <a:r>
              <a:rPr lang="en-US" dirty="0"/>
              <a:t>Effectiveness</a:t>
            </a:r>
          </a:p>
          <a:p>
            <a:pPr lvl="1"/>
            <a:r>
              <a:rPr lang="en-US" dirty="0"/>
              <a:t>Content</a:t>
            </a:r>
          </a:p>
          <a:p>
            <a:pPr lvl="2"/>
            <a:r>
              <a:rPr lang="en-US" dirty="0"/>
              <a:t>Attention Grabber / Intro</a:t>
            </a:r>
          </a:p>
          <a:p>
            <a:pPr lvl="2"/>
            <a:r>
              <a:rPr lang="en-US" dirty="0"/>
              <a:t>Story Scenarios / Icebreakers</a:t>
            </a:r>
          </a:p>
          <a:p>
            <a:pPr lvl="2"/>
            <a:r>
              <a:rPr lang="en-US" dirty="0"/>
              <a:t>Probes</a:t>
            </a:r>
          </a:p>
          <a:p>
            <a:endParaRPr lang="en-US" dirty="0"/>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Making a Prototyping Plan</a:t>
            </a:r>
          </a:p>
        </p:txBody>
      </p:sp>
      <p:sp>
        <p:nvSpPr>
          <p:cNvPr id="5" name="Footer Placeholder 4">
            <a:extLst>
              <a:ext uri="{FF2B5EF4-FFF2-40B4-BE49-F238E27FC236}">
                <a16:creationId xmlns:a16="http://schemas.microsoft.com/office/drawing/2014/main" id="{84743969-BB17-4FF6-A379-9814183360A1}"/>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30877661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p:txBody>
          <a:bodyPr/>
          <a:lstStyle/>
          <a:p>
            <a:r>
              <a:rPr lang="en-US" dirty="0"/>
              <a:t>What is the purpose of this tool?</a:t>
            </a:r>
          </a:p>
          <a:p>
            <a:endParaRPr lang="en-US" dirty="0"/>
          </a:p>
          <a:p>
            <a:r>
              <a:rPr lang="en-US" dirty="0"/>
              <a:t>In what shape or form would this tool take?</a:t>
            </a:r>
          </a:p>
          <a:p>
            <a:endParaRPr lang="en-US" dirty="0"/>
          </a:p>
          <a:p>
            <a:r>
              <a:rPr lang="en-US" dirty="0"/>
              <a:t>What does this tool need to contain?</a:t>
            </a:r>
          </a:p>
          <a:p>
            <a:endParaRPr lang="en-US" dirty="0"/>
          </a:p>
          <a:p>
            <a:r>
              <a:rPr lang="en-US" dirty="0"/>
              <a:t>How frequently should this tool be used?</a:t>
            </a:r>
          </a:p>
          <a:p>
            <a:endParaRPr lang="en-US" dirty="0"/>
          </a:p>
          <a:p>
            <a:r>
              <a:rPr lang="en-US" dirty="0"/>
              <a:t>What else does this tool need?</a:t>
            </a:r>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Co-Creating a Prototype</a:t>
            </a:r>
          </a:p>
        </p:txBody>
      </p:sp>
      <p:sp>
        <p:nvSpPr>
          <p:cNvPr id="5" name="Footer Placeholder 4">
            <a:extLst>
              <a:ext uri="{FF2B5EF4-FFF2-40B4-BE49-F238E27FC236}">
                <a16:creationId xmlns:a16="http://schemas.microsoft.com/office/drawing/2014/main" id="{84743969-BB17-4FF6-A379-9814183360A1}"/>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4307999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687547" y="1473994"/>
            <a:ext cx="5336381" cy="5523706"/>
          </a:xfrm>
        </p:spPr>
        <p:txBody>
          <a:bodyPr/>
          <a:lstStyle/>
          <a:p>
            <a:pPr marL="0" indent="0">
              <a:buNone/>
            </a:pPr>
            <a:r>
              <a:rPr lang="en-US" b="1" dirty="0"/>
              <a:t>Purpose: </a:t>
            </a:r>
            <a:r>
              <a:rPr lang="en-US" dirty="0"/>
              <a:t>Reference to remind about important points when collecting success stories</a:t>
            </a:r>
          </a:p>
          <a:p>
            <a:pPr marL="0" indent="0">
              <a:buNone/>
            </a:pPr>
            <a:endParaRPr lang="en-US" dirty="0"/>
          </a:p>
          <a:p>
            <a:pPr marL="0" indent="0">
              <a:buNone/>
            </a:pPr>
            <a:r>
              <a:rPr lang="en-US" b="1" dirty="0"/>
              <a:t>Format: </a:t>
            </a:r>
            <a:r>
              <a:rPr lang="en-US" dirty="0"/>
              <a:t>Half sheet of paper that can be added to notebook </a:t>
            </a:r>
          </a:p>
          <a:p>
            <a:pPr marL="0" indent="0">
              <a:buNone/>
            </a:pPr>
            <a:endParaRPr lang="en-US" b="1" dirty="0"/>
          </a:p>
          <a:p>
            <a:pPr marL="0" indent="0">
              <a:buNone/>
            </a:pPr>
            <a:r>
              <a:rPr lang="en-US" b="1" dirty="0"/>
              <a:t>Content: </a:t>
            </a:r>
            <a:r>
              <a:rPr lang="en-US" dirty="0"/>
              <a:t>Identified areas of need</a:t>
            </a:r>
            <a:endParaRPr lang="en-US" b="1"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F282A6FC-2CB0-5121-FFCD-88C5BEC5F080}"/>
              </a:ext>
            </a:extLst>
          </p:cNvPr>
          <p:cNvSpPr>
            <a:spLocks noGrp="1"/>
          </p:cNvSpPr>
          <p:nvPr>
            <p:ph type="body" sz="quarter" idx="16"/>
          </p:nvPr>
        </p:nvSpPr>
        <p:spPr>
          <a:xfrm>
            <a:off x="6168392" y="1473994"/>
            <a:ext cx="5419754" cy="5432426"/>
          </a:xfrm>
        </p:spPr>
        <p:txBody>
          <a:bodyPr/>
          <a:lstStyle/>
          <a:p>
            <a:pPr lvl="0"/>
            <a:r>
              <a:rPr lang="en-US" sz="1500" dirty="0"/>
              <a:t>Share the purpose of the conversation </a:t>
            </a:r>
          </a:p>
          <a:p>
            <a:pPr lvl="1"/>
            <a:r>
              <a:rPr lang="en-US" sz="1500" dirty="0"/>
              <a:t>“Hello, my name is….”</a:t>
            </a:r>
          </a:p>
          <a:p>
            <a:pPr lvl="1"/>
            <a:r>
              <a:rPr lang="en-US" sz="1500" dirty="0"/>
              <a:t>Background to LISTEN</a:t>
            </a:r>
          </a:p>
          <a:p>
            <a:pPr lvl="1"/>
            <a:r>
              <a:rPr lang="en-US" sz="1500" dirty="0"/>
              <a:t>“Today I would like to learn more about your success story within LISTEN”</a:t>
            </a:r>
          </a:p>
          <a:p>
            <a:pPr lvl="0"/>
            <a:r>
              <a:rPr lang="en-US" sz="1500" dirty="0"/>
              <a:t>Seek consent to record, take photos and videos &amp; share how these might be used</a:t>
            </a:r>
          </a:p>
          <a:p>
            <a:pPr lvl="1"/>
            <a:r>
              <a:rPr lang="en-US" sz="1500" dirty="0"/>
              <a:t>Address where the story goes and why it matters to share</a:t>
            </a:r>
          </a:p>
          <a:p>
            <a:pPr lvl="1"/>
            <a:r>
              <a:rPr lang="en-US" sz="1500" dirty="0"/>
              <a:t>“Sharing your story can help others in your community”</a:t>
            </a:r>
          </a:p>
          <a:p>
            <a:pPr lvl="0"/>
            <a:r>
              <a:rPr lang="en-US" sz="1500" dirty="0"/>
              <a:t>Build respect and trust / Build rapport</a:t>
            </a:r>
          </a:p>
          <a:p>
            <a:pPr lvl="1"/>
            <a:r>
              <a:rPr lang="en-US" sz="1500" dirty="0"/>
              <a:t>Use an icebreaker, scenarios, humor to engage</a:t>
            </a:r>
          </a:p>
          <a:p>
            <a:pPr lvl="0"/>
            <a:r>
              <a:rPr lang="en-US" sz="1500" dirty="0"/>
              <a:t>Remember to capture details </a:t>
            </a:r>
          </a:p>
          <a:p>
            <a:pPr lvl="1"/>
            <a:r>
              <a:rPr lang="en-US" sz="1500" dirty="0"/>
              <a:t>Who, Where, How, Why, What </a:t>
            </a:r>
          </a:p>
          <a:p>
            <a:pPr lvl="0"/>
            <a:r>
              <a:rPr lang="en-US" sz="1500" dirty="0"/>
              <a:t>Probe questions to learn more</a:t>
            </a:r>
          </a:p>
          <a:p>
            <a:pPr lvl="1"/>
            <a:r>
              <a:rPr lang="en-US" sz="1500" dirty="0"/>
              <a:t>“Can you tell me more about…..”</a:t>
            </a:r>
          </a:p>
          <a:p>
            <a:pPr lvl="1"/>
            <a:r>
              <a:rPr lang="en-US" sz="1500" dirty="0"/>
              <a:t>“How were you feeling…..”</a:t>
            </a:r>
          </a:p>
          <a:p>
            <a:pPr lvl="0"/>
            <a:r>
              <a:rPr lang="en-US" sz="1500" dirty="0"/>
              <a:t>Remember to bring your curiosity, empathy and creativity</a:t>
            </a:r>
          </a:p>
          <a:p>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142253" cy="684213"/>
          </a:xfrm>
        </p:spPr>
        <p:txBody>
          <a:bodyPr/>
          <a:lstStyle/>
          <a:p>
            <a:r>
              <a:rPr lang="en-US" dirty="0"/>
              <a:t>Prototype: Collecting Success Stories Guide</a:t>
            </a:r>
          </a:p>
        </p:txBody>
      </p:sp>
      <p:sp>
        <p:nvSpPr>
          <p:cNvPr id="6" name="Footer Placeholder 5">
            <a:extLst>
              <a:ext uri="{FF2B5EF4-FFF2-40B4-BE49-F238E27FC236}">
                <a16:creationId xmlns:a16="http://schemas.microsoft.com/office/drawing/2014/main" id="{BD0E16A3-AF9F-C391-D6F9-A008AD509CB2}"/>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24251492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p:txBody>
          <a:bodyPr/>
          <a:lstStyle/>
          <a:p>
            <a:r>
              <a:rPr lang="en-US" b="1" dirty="0"/>
              <a:t>Who will we test with? </a:t>
            </a:r>
          </a:p>
          <a:p>
            <a:pPr lvl="2"/>
            <a:r>
              <a:rPr lang="en-US" dirty="0"/>
              <a:t>HIV Peer Educators will use to capture success stories with CPs</a:t>
            </a:r>
          </a:p>
          <a:p>
            <a:r>
              <a:rPr lang="en-US" b="1" dirty="0"/>
              <a:t>What do we want to learn from this group?</a:t>
            </a:r>
          </a:p>
          <a:p>
            <a:pPr lvl="2"/>
            <a:r>
              <a:rPr lang="en-US" dirty="0"/>
              <a:t>Time takes to use with clients</a:t>
            </a:r>
          </a:p>
          <a:p>
            <a:pPr lvl="2"/>
            <a:r>
              <a:rPr lang="en-US" dirty="0"/>
              <a:t>Useful</a:t>
            </a:r>
          </a:p>
          <a:p>
            <a:pPr lvl="2"/>
            <a:r>
              <a:rPr lang="en-US" dirty="0"/>
              <a:t>Usable</a:t>
            </a:r>
          </a:p>
          <a:p>
            <a:pPr lvl="2"/>
            <a:r>
              <a:rPr lang="en-US" dirty="0"/>
              <a:t>Assists in capturing detailed stories from clients</a:t>
            </a:r>
          </a:p>
          <a:p>
            <a:r>
              <a:rPr lang="en-US" b="1" dirty="0"/>
              <a:t>How will we seek out this feedback?</a:t>
            </a:r>
          </a:p>
          <a:p>
            <a:pPr lvl="2"/>
            <a:r>
              <a:rPr lang="en-US" dirty="0"/>
              <a:t>HIV Peer Educators will use as a guide with clients in the field to capture their stories</a:t>
            </a:r>
          </a:p>
        </p:txBody>
      </p:sp>
      <p:sp>
        <p:nvSpPr>
          <p:cNvPr id="8" name="Text Placeholder 7">
            <a:extLst>
              <a:ext uri="{FF2B5EF4-FFF2-40B4-BE49-F238E27FC236}">
                <a16:creationId xmlns:a16="http://schemas.microsoft.com/office/drawing/2014/main" id="{393DA469-B428-7ADA-6208-7AEB451B0B23}"/>
              </a:ext>
            </a:extLst>
          </p:cNvPr>
          <p:cNvSpPr>
            <a:spLocks noGrp="1"/>
          </p:cNvSpPr>
          <p:nvPr>
            <p:ph type="body" sz="quarter" idx="16"/>
          </p:nvPr>
        </p:nvSpPr>
        <p:spPr/>
        <p:txBody>
          <a:bodyPr/>
          <a:lstStyle/>
          <a:p>
            <a:r>
              <a:rPr lang="en-US" b="1" dirty="0"/>
              <a:t>How will we capture that feedback?</a:t>
            </a:r>
          </a:p>
          <a:p>
            <a:pPr lvl="2"/>
            <a:r>
              <a:rPr lang="en-US" dirty="0"/>
              <a:t>Peer Educators will use and then we’ll have a </a:t>
            </a:r>
            <a:r>
              <a:rPr lang="en-US" dirty="0" err="1"/>
              <a:t>shareout</a:t>
            </a:r>
            <a:r>
              <a:rPr lang="en-US" dirty="0"/>
              <a:t> and prototype revision session</a:t>
            </a:r>
          </a:p>
          <a:p>
            <a:endParaRPr lang="en-US" dirty="0"/>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Testing our Prototype</a:t>
            </a:r>
          </a:p>
        </p:txBody>
      </p:sp>
      <p:sp>
        <p:nvSpPr>
          <p:cNvPr id="5" name="Footer Placeholder 4">
            <a:extLst>
              <a:ext uri="{FF2B5EF4-FFF2-40B4-BE49-F238E27FC236}">
                <a16:creationId xmlns:a16="http://schemas.microsoft.com/office/drawing/2014/main" id="{84743969-BB17-4FF6-A379-9814183360A1}"/>
              </a:ext>
            </a:extLst>
          </p:cNvPr>
          <p:cNvSpPr>
            <a:spLocks noGrp="1"/>
          </p:cNvSpPr>
          <p:nvPr>
            <p:ph type="ftr" sz="quarter" idx="17"/>
          </p:nvPr>
        </p:nvSpPr>
        <p:spPr/>
        <p:txBody>
          <a:bodyPr/>
          <a:lstStyle/>
          <a:p>
            <a:endParaRPr lang="en-US">
              <a:latin typeface="Avenir Next" panose="020B0503020202020204" pitchFamily="34" charset="0"/>
            </a:endParaRPr>
          </a:p>
        </p:txBody>
      </p:sp>
      <p:sp>
        <p:nvSpPr>
          <p:cNvPr id="3" name="Text Placeholder 5">
            <a:extLst>
              <a:ext uri="{FF2B5EF4-FFF2-40B4-BE49-F238E27FC236}">
                <a16:creationId xmlns:a16="http://schemas.microsoft.com/office/drawing/2014/main" id="{7670ABD6-738C-687E-8142-418E9A48D808}"/>
              </a:ext>
            </a:extLst>
          </p:cNvPr>
          <p:cNvSpPr>
            <a:spLocks noGrp="1"/>
          </p:cNvSpPr>
          <p:nvPr>
            <p:ph type="body" sz="quarter" idx="14"/>
          </p:nvPr>
        </p:nvSpPr>
        <p:spPr>
          <a:xfrm>
            <a:off x="677070" y="1394620"/>
            <a:ext cx="6319043" cy="954087"/>
          </a:xfrm>
        </p:spPr>
        <p:txBody>
          <a:bodyPr/>
          <a:lstStyle/>
          <a:p>
            <a:r>
              <a:rPr lang="en-US" dirty="0"/>
              <a:t>30 August, 2022</a:t>
            </a:r>
          </a:p>
        </p:txBody>
      </p:sp>
    </p:spTree>
    <p:extLst>
      <p:ext uri="{BB962C8B-B14F-4D97-AF65-F5344CB8AC3E}">
        <p14:creationId xmlns:p14="http://schemas.microsoft.com/office/powerpoint/2010/main" val="35158732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6EA91-2A5E-9F4F-9570-9C12951706F3}"/>
              </a:ext>
            </a:extLst>
          </p:cNvPr>
          <p:cNvSpPr>
            <a:spLocks noGrp="1"/>
          </p:cNvSpPr>
          <p:nvPr>
            <p:ph type="body" sz="quarter" idx="14"/>
          </p:nvPr>
        </p:nvSpPr>
        <p:spPr/>
        <p:txBody>
          <a:bodyPr/>
          <a:lstStyle/>
          <a:p>
            <a:r>
              <a:rPr lang="en-US" b="1" dirty="0"/>
              <a:t>Feedback Prompts</a:t>
            </a:r>
          </a:p>
        </p:txBody>
      </p:sp>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705645" y="1833244"/>
            <a:ext cx="5336381" cy="3630136"/>
          </a:xfrm>
        </p:spPr>
        <p:txBody>
          <a:bodyPr/>
          <a:lstStyle/>
          <a:p>
            <a:pPr marL="0" indent="0">
              <a:buNone/>
            </a:pPr>
            <a:endParaRPr lang="en-US" dirty="0"/>
          </a:p>
          <a:p>
            <a:pPr lvl="0"/>
            <a:r>
              <a:rPr lang="en-US" dirty="0"/>
              <a:t>How long did it take you to have a conversation with this tool? </a:t>
            </a:r>
          </a:p>
          <a:p>
            <a:pPr lvl="1"/>
            <a:r>
              <a:rPr lang="en-US" dirty="0"/>
              <a:t>How long should we tell participants this will take? </a:t>
            </a:r>
          </a:p>
          <a:p>
            <a:pPr marL="0" indent="0">
              <a:buNone/>
            </a:pPr>
            <a:endParaRPr lang="en-US" dirty="0"/>
          </a:p>
          <a:p>
            <a:pPr lvl="0"/>
            <a:r>
              <a:rPr lang="en-US" dirty="0"/>
              <a:t>Is the language simple enough?  </a:t>
            </a:r>
          </a:p>
          <a:p>
            <a:pPr lvl="1"/>
            <a:r>
              <a:rPr lang="en-US" dirty="0"/>
              <a:t>What needs to be changed?</a:t>
            </a:r>
          </a:p>
          <a:p>
            <a:pPr marL="0" indent="0">
              <a:buNone/>
            </a:pPr>
            <a:endParaRPr lang="en-US" dirty="0"/>
          </a:p>
          <a:p>
            <a:pPr lvl="0"/>
            <a:r>
              <a:rPr lang="en-US" dirty="0"/>
              <a:t>Do you feel like this tool helped you capture a detailed story?  </a:t>
            </a:r>
          </a:p>
          <a:p>
            <a:pPr lvl="1"/>
            <a:r>
              <a:rPr lang="en-US" dirty="0"/>
              <a:t>If not, please explain why</a:t>
            </a:r>
          </a:p>
          <a:p>
            <a:pPr marL="0"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F282A6FC-2CB0-5121-FFCD-88C5BEC5F080}"/>
              </a:ext>
            </a:extLst>
          </p:cNvPr>
          <p:cNvSpPr>
            <a:spLocks noGrp="1"/>
          </p:cNvSpPr>
          <p:nvPr>
            <p:ph type="body" sz="quarter" idx="16"/>
          </p:nvPr>
        </p:nvSpPr>
        <p:spPr/>
        <p:txBody>
          <a:bodyPr/>
          <a:lstStyle/>
          <a:p>
            <a:pPr marL="0" indent="0">
              <a:buNone/>
            </a:pPr>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574053" cy="684213"/>
          </a:xfrm>
        </p:spPr>
        <p:txBody>
          <a:bodyPr/>
          <a:lstStyle/>
          <a:p>
            <a:r>
              <a:rPr lang="en-US" dirty="0"/>
              <a:t>Collecting Success Stories Guide</a:t>
            </a:r>
          </a:p>
        </p:txBody>
      </p:sp>
      <p:sp>
        <p:nvSpPr>
          <p:cNvPr id="6" name="Footer Placeholder 5">
            <a:extLst>
              <a:ext uri="{FF2B5EF4-FFF2-40B4-BE49-F238E27FC236}">
                <a16:creationId xmlns:a16="http://schemas.microsoft.com/office/drawing/2014/main" id="{BD0E16A3-AF9F-C391-D6F9-A008AD509CB2}"/>
              </a:ext>
            </a:extLst>
          </p:cNvPr>
          <p:cNvSpPr>
            <a:spLocks noGrp="1"/>
          </p:cNvSpPr>
          <p:nvPr>
            <p:ph type="ftr" sz="quarter" idx="17"/>
          </p:nvPr>
        </p:nvSpPr>
        <p:spPr/>
        <p:txBody>
          <a:bodyPr/>
          <a:lstStyle/>
          <a:p>
            <a:endParaRPr lang="en-US">
              <a:latin typeface="Avenir Next" panose="020B0503020202020204" pitchFamily="34" charset="0"/>
            </a:endParaRPr>
          </a:p>
        </p:txBody>
      </p:sp>
      <p:sp>
        <p:nvSpPr>
          <p:cNvPr id="7" name="Text Placeholder 2">
            <a:extLst>
              <a:ext uri="{FF2B5EF4-FFF2-40B4-BE49-F238E27FC236}">
                <a16:creationId xmlns:a16="http://schemas.microsoft.com/office/drawing/2014/main" id="{DC4362D4-4DC2-02ED-CF16-667EB1C07C4A}"/>
              </a:ext>
            </a:extLst>
          </p:cNvPr>
          <p:cNvSpPr txBox="1">
            <a:spLocks/>
          </p:cNvSpPr>
          <p:nvPr/>
        </p:nvSpPr>
        <p:spPr>
          <a:xfrm>
            <a:off x="6458745" y="1833244"/>
            <a:ext cx="5336381" cy="363013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endParaRPr lang="en-US" dirty="0"/>
          </a:p>
          <a:p>
            <a:r>
              <a:rPr lang="en-US" dirty="0"/>
              <a:t>What do you like about the tool? </a:t>
            </a:r>
          </a:p>
          <a:p>
            <a:pPr marL="0" indent="0">
              <a:buNone/>
            </a:pPr>
            <a:endParaRPr lang="en-US" dirty="0"/>
          </a:p>
          <a:p>
            <a:r>
              <a:rPr lang="en-US" dirty="0"/>
              <a:t>What changes would you make to this tool? </a:t>
            </a:r>
          </a:p>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415043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6EA91-2A5E-9F4F-9570-9C12951706F3}"/>
              </a:ext>
            </a:extLst>
          </p:cNvPr>
          <p:cNvSpPr>
            <a:spLocks noGrp="1"/>
          </p:cNvSpPr>
          <p:nvPr>
            <p:ph type="body" sz="quarter" idx="14"/>
          </p:nvPr>
        </p:nvSpPr>
        <p:spPr/>
        <p:txBody>
          <a:bodyPr/>
          <a:lstStyle/>
          <a:p>
            <a:r>
              <a:rPr lang="en-US" b="1" dirty="0"/>
              <a:t>Feedback Summary</a:t>
            </a:r>
          </a:p>
        </p:txBody>
      </p:sp>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705645" y="1833244"/>
            <a:ext cx="5336381" cy="4523106"/>
          </a:xfrm>
        </p:spPr>
        <p:txBody>
          <a:bodyPr/>
          <a:lstStyle/>
          <a:p>
            <a:pPr marL="0" indent="0">
              <a:buNone/>
            </a:pPr>
            <a:r>
              <a:rPr lang="en-US" dirty="0"/>
              <a:t>Background information – </a:t>
            </a:r>
          </a:p>
          <a:p>
            <a:r>
              <a:rPr lang="en-US" dirty="0"/>
              <a:t>Most powerful to let clients know what you’re looking for and why – v. helpful, creates a relaxed mood</a:t>
            </a:r>
          </a:p>
          <a:p>
            <a:r>
              <a:rPr lang="en-US" b="1" dirty="0"/>
              <a:t>‘We are going to learn from your story’</a:t>
            </a:r>
          </a:p>
          <a:p>
            <a:r>
              <a:rPr lang="en-US" b="1" dirty="0"/>
              <a:t>Challenges getting in consent, </a:t>
            </a:r>
            <a:r>
              <a:rPr lang="en-US" b="1" dirty="0" err="1"/>
              <a:t>bc</a:t>
            </a:r>
            <a:r>
              <a:rPr lang="en-US" b="1" dirty="0"/>
              <a:t> the conversation gets flowing - get consent at the end of introductions/backgrounds</a:t>
            </a:r>
          </a:p>
          <a:p>
            <a:r>
              <a:rPr lang="en-US" dirty="0"/>
              <a:t>Recordings can really share the emotions of the clients</a:t>
            </a:r>
          </a:p>
          <a:p>
            <a:r>
              <a:rPr lang="en-US" dirty="0"/>
              <a:t>Some people don’t want to share their names, some will say ‘my cousin’ or ‘my friend’</a:t>
            </a:r>
          </a:p>
          <a:p>
            <a:r>
              <a:rPr lang="en-US" b="1" dirty="0"/>
              <a:t>Confidentiality is very important</a:t>
            </a:r>
          </a:p>
          <a:p>
            <a:r>
              <a:rPr lang="en-US" dirty="0"/>
              <a:t>Time wasn’t enough for capturing everything – 10-15mins</a:t>
            </a:r>
          </a:p>
          <a:p>
            <a:r>
              <a:rPr lang="en-US" dirty="0"/>
              <a:t>Used an icebreaker of a similar story and that helped</a:t>
            </a:r>
          </a:p>
          <a:p>
            <a:r>
              <a:rPr lang="en-US" dirty="0"/>
              <a:t>“I heard you say, tell me more about….” </a:t>
            </a:r>
          </a:p>
          <a:p>
            <a:r>
              <a:rPr lang="en-US" b="1" dirty="0"/>
              <a:t>It’s not a one day tournament, you can go back and get more information</a:t>
            </a:r>
          </a:p>
          <a:p>
            <a:endParaRPr lang="en-US" dirty="0"/>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574053" cy="684213"/>
          </a:xfrm>
        </p:spPr>
        <p:txBody>
          <a:bodyPr/>
          <a:lstStyle/>
          <a:p>
            <a:r>
              <a:rPr lang="en-US" dirty="0"/>
              <a:t>Collecting Success Stories Guide</a:t>
            </a:r>
          </a:p>
        </p:txBody>
      </p:sp>
      <p:sp>
        <p:nvSpPr>
          <p:cNvPr id="7" name="Text Placeholder 2">
            <a:extLst>
              <a:ext uri="{FF2B5EF4-FFF2-40B4-BE49-F238E27FC236}">
                <a16:creationId xmlns:a16="http://schemas.microsoft.com/office/drawing/2014/main" id="{DC4362D4-4DC2-02ED-CF16-667EB1C07C4A}"/>
              </a:ext>
            </a:extLst>
          </p:cNvPr>
          <p:cNvSpPr txBox="1">
            <a:spLocks/>
          </p:cNvSpPr>
          <p:nvPr/>
        </p:nvSpPr>
        <p:spPr>
          <a:xfrm>
            <a:off x="6458745" y="1833244"/>
            <a:ext cx="5336381" cy="363013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p:txBody>
      </p:sp>
      <p:sp>
        <p:nvSpPr>
          <p:cNvPr id="10" name="Text Placeholder 2">
            <a:extLst>
              <a:ext uri="{FF2B5EF4-FFF2-40B4-BE49-F238E27FC236}">
                <a16:creationId xmlns:a16="http://schemas.microsoft.com/office/drawing/2014/main" id="{204DD918-B140-3F6C-DC55-CC187F235BA0}"/>
              </a:ext>
            </a:extLst>
          </p:cNvPr>
          <p:cNvSpPr txBox="1">
            <a:spLocks/>
          </p:cNvSpPr>
          <p:nvPr/>
        </p:nvSpPr>
        <p:spPr>
          <a:xfrm>
            <a:off x="6178549" y="1833244"/>
            <a:ext cx="5336381" cy="452310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r>
              <a:rPr lang="en-US" b="1" dirty="0"/>
              <a:t>Creating safe space</a:t>
            </a:r>
          </a:p>
          <a:p>
            <a:r>
              <a:rPr lang="en-US" dirty="0"/>
              <a:t>Could inspire to share their story with others</a:t>
            </a:r>
          </a:p>
          <a:p>
            <a:r>
              <a:rPr lang="en-US" b="1" dirty="0"/>
              <a:t>Clients didn’t have the ‘how many?’ – may need to follow up with records</a:t>
            </a:r>
          </a:p>
          <a:p>
            <a:r>
              <a:rPr lang="en-US" dirty="0"/>
              <a:t>Found Impact: One of FC not able to attend health talks due to be in school, other FC members share the information they heard – the one sharing information is a Champion  </a:t>
            </a:r>
          </a:p>
          <a:p>
            <a:r>
              <a:rPr lang="en-US" dirty="0"/>
              <a:t>Sometimes easier to show up and collect stories</a:t>
            </a:r>
          </a:p>
          <a:p>
            <a:r>
              <a:rPr lang="en-US" dirty="0"/>
              <a:t>The communities are seeing the impact for them</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793099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6EA91-2A5E-9F4F-9570-9C12951706F3}"/>
              </a:ext>
            </a:extLst>
          </p:cNvPr>
          <p:cNvSpPr>
            <a:spLocks noGrp="1"/>
          </p:cNvSpPr>
          <p:nvPr>
            <p:ph type="body" sz="quarter" idx="14"/>
          </p:nvPr>
        </p:nvSpPr>
        <p:spPr/>
        <p:txBody>
          <a:bodyPr/>
          <a:lstStyle/>
          <a:p>
            <a:r>
              <a:rPr lang="en-US" b="1" dirty="0"/>
              <a:t>Feedback Summary</a:t>
            </a:r>
          </a:p>
        </p:txBody>
      </p:sp>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705645" y="1833244"/>
            <a:ext cx="5336381" cy="4523106"/>
          </a:xfrm>
        </p:spPr>
        <p:txBody>
          <a:bodyPr/>
          <a:lstStyle/>
          <a:p>
            <a:r>
              <a:rPr lang="en-US" dirty="0"/>
              <a:t>More useful </a:t>
            </a:r>
          </a:p>
          <a:p>
            <a:r>
              <a:rPr lang="en-US" dirty="0"/>
              <a:t>Background information helped a lot, </a:t>
            </a:r>
          </a:p>
          <a:p>
            <a:r>
              <a:rPr lang="en-US" dirty="0"/>
              <a:t>Icebreakers it makes the client more comfortable to share information</a:t>
            </a:r>
          </a:p>
          <a:p>
            <a:r>
              <a:rPr lang="en-US" dirty="0"/>
              <a:t>Confidentiality is important and when this is shared, then they tend to share more</a:t>
            </a:r>
          </a:p>
          <a:p>
            <a:r>
              <a:rPr lang="en-US" dirty="0"/>
              <a:t>Sustainability – some of them know that LISTEN is in a time frame</a:t>
            </a:r>
          </a:p>
          <a:p>
            <a:r>
              <a:rPr lang="en-US" dirty="0"/>
              <a:t>V. helpful and as time goes by, can capture more success stories </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574053" cy="684213"/>
          </a:xfrm>
        </p:spPr>
        <p:txBody>
          <a:bodyPr/>
          <a:lstStyle/>
          <a:p>
            <a:r>
              <a:rPr lang="en-US" dirty="0"/>
              <a:t>Collecting Success Stories Guide</a:t>
            </a:r>
          </a:p>
        </p:txBody>
      </p:sp>
      <p:sp>
        <p:nvSpPr>
          <p:cNvPr id="6" name="Footer Placeholder 5">
            <a:extLst>
              <a:ext uri="{FF2B5EF4-FFF2-40B4-BE49-F238E27FC236}">
                <a16:creationId xmlns:a16="http://schemas.microsoft.com/office/drawing/2014/main" id="{BD0E16A3-AF9F-C391-D6F9-A008AD509CB2}"/>
              </a:ext>
            </a:extLst>
          </p:cNvPr>
          <p:cNvSpPr>
            <a:spLocks noGrp="1"/>
          </p:cNvSpPr>
          <p:nvPr>
            <p:ph type="ftr" sz="quarter" idx="17"/>
          </p:nvPr>
        </p:nvSpPr>
        <p:spPr/>
        <p:txBody>
          <a:bodyPr/>
          <a:lstStyle/>
          <a:p>
            <a:endParaRPr lang="en-US" dirty="0">
              <a:latin typeface="Avenir Next" panose="020B0503020202020204" pitchFamily="34" charset="0"/>
            </a:endParaRPr>
          </a:p>
        </p:txBody>
      </p:sp>
      <p:sp>
        <p:nvSpPr>
          <p:cNvPr id="7" name="Text Placeholder 2">
            <a:extLst>
              <a:ext uri="{FF2B5EF4-FFF2-40B4-BE49-F238E27FC236}">
                <a16:creationId xmlns:a16="http://schemas.microsoft.com/office/drawing/2014/main" id="{DC4362D4-4DC2-02ED-CF16-667EB1C07C4A}"/>
              </a:ext>
            </a:extLst>
          </p:cNvPr>
          <p:cNvSpPr txBox="1">
            <a:spLocks/>
          </p:cNvSpPr>
          <p:nvPr/>
        </p:nvSpPr>
        <p:spPr>
          <a:xfrm>
            <a:off x="6458745" y="1833244"/>
            <a:ext cx="5336381" cy="363013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p:txBody>
      </p:sp>
      <p:sp>
        <p:nvSpPr>
          <p:cNvPr id="10" name="Text Placeholder 2">
            <a:extLst>
              <a:ext uri="{FF2B5EF4-FFF2-40B4-BE49-F238E27FC236}">
                <a16:creationId xmlns:a16="http://schemas.microsoft.com/office/drawing/2014/main" id="{204DD918-B140-3F6C-DC55-CC187F235BA0}"/>
              </a:ext>
            </a:extLst>
          </p:cNvPr>
          <p:cNvSpPr txBox="1">
            <a:spLocks/>
          </p:cNvSpPr>
          <p:nvPr/>
        </p:nvSpPr>
        <p:spPr>
          <a:xfrm>
            <a:off x="6178549" y="1833244"/>
            <a:ext cx="5336381" cy="452310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r>
              <a:rPr lang="en-US" dirty="0"/>
              <a:t>Helped us a lot</a:t>
            </a:r>
          </a:p>
          <a:p>
            <a:r>
              <a:rPr lang="en-US" dirty="0"/>
              <a:t>Took a bit to get used to cheat sheet</a:t>
            </a:r>
          </a:p>
          <a:p>
            <a:r>
              <a:rPr lang="en-US" dirty="0"/>
              <a:t>‘The more we do this, the easier this will get’</a:t>
            </a:r>
          </a:p>
          <a:p>
            <a:r>
              <a:rPr lang="en-US" dirty="0"/>
              <a:t>‘He trusted me enough to write his own name’</a:t>
            </a:r>
          </a:p>
          <a:p>
            <a:r>
              <a:rPr lang="en-US" dirty="0"/>
              <a:t>‘They are not afraid to share their stories’</a:t>
            </a:r>
          </a:p>
          <a:p>
            <a:r>
              <a:rPr lang="en-US" dirty="0"/>
              <a:t>Time sometimes a struggle, say it takes 10mins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845057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9ADACB-4902-144A-AB52-0808B4E84BA5}"/>
              </a:ext>
            </a:extLst>
          </p:cNvPr>
          <p:cNvSpPr>
            <a:spLocks noGrp="1"/>
          </p:cNvSpPr>
          <p:nvPr>
            <p:ph type="body" sz="quarter" idx="13"/>
          </p:nvPr>
        </p:nvSpPr>
        <p:spPr/>
        <p:txBody>
          <a:bodyPr lIns="91440" tIns="45720" rIns="91440" bIns="45720" anchor="t"/>
          <a:lstStyle/>
          <a:p>
            <a:r>
              <a:rPr lang="en-US" dirty="0">
                <a:latin typeface="Quire Sans"/>
                <a:cs typeface="Quire Sans"/>
              </a:rPr>
              <a:t>Agenda</a:t>
            </a:r>
          </a:p>
        </p:txBody>
      </p:sp>
      <p:sp>
        <p:nvSpPr>
          <p:cNvPr id="6" name="Text Placeholder 5">
            <a:extLst>
              <a:ext uri="{FF2B5EF4-FFF2-40B4-BE49-F238E27FC236}">
                <a16:creationId xmlns:a16="http://schemas.microsoft.com/office/drawing/2014/main" id="{30FB405D-A06E-DD4E-8BC0-ECE3D2A81B39}"/>
              </a:ext>
            </a:extLst>
          </p:cNvPr>
          <p:cNvSpPr>
            <a:spLocks noGrp="1"/>
          </p:cNvSpPr>
          <p:nvPr>
            <p:ph type="body" sz="quarter" idx="14"/>
          </p:nvPr>
        </p:nvSpPr>
        <p:spPr>
          <a:xfrm>
            <a:off x="677070" y="1394620"/>
            <a:ext cx="9625170" cy="4050506"/>
          </a:xfrm>
        </p:spPr>
        <p:txBody>
          <a:bodyPr lIns="45720" tIns="22860" rIns="45720" bIns="22860" anchor="t"/>
          <a:lstStyle/>
          <a:p>
            <a:pPr marL="228600" indent="-342900">
              <a:buFont typeface="+mj-lt"/>
              <a:buAutoNum type="arabicPeriod"/>
            </a:pPr>
            <a:r>
              <a:rPr lang="en-US" dirty="0">
                <a:latin typeface="Avenir Next"/>
              </a:rPr>
              <a:t>Welcome &amp; Introductions</a:t>
            </a:r>
          </a:p>
          <a:p>
            <a:pPr marL="228600" indent="-342900">
              <a:buFont typeface="+mj-lt"/>
              <a:buAutoNum type="arabicPeriod"/>
            </a:pPr>
            <a:r>
              <a:rPr lang="en-US" dirty="0">
                <a:latin typeface="Avenir Next"/>
              </a:rPr>
              <a:t>Align on Goals </a:t>
            </a:r>
          </a:p>
          <a:p>
            <a:pPr marL="228600" indent="-342900">
              <a:buFont typeface="+mj-lt"/>
              <a:buAutoNum type="arabicPeriod"/>
            </a:pPr>
            <a:r>
              <a:rPr lang="en-US" dirty="0">
                <a:latin typeface="Avenir Next"/>
              </a:rPr>
              <a:t>Review Findings from Discussions</a:t>
            </a:r>
          </a:p>
          <a:p>
            <a:pPr marL="228600" indent="-342900">
              <a:buFont typeface="+mj-lt"/>
              <a:buAutoNum type="arabicPeriod"/>
            </a:pPr>
            <a:r>
              <a:rPr lang="en-US" dirty="0">
                <a:latin typeface="Avenir Next"/>
              </a:rPr>
              <a:t>Discussions &amp; Ideation</a:t>
            </a:r>
          </a:p>
          <a:p>
            <a:pPr marL="228600" indent="-342900">
              <a:buFont typeface="+mj-lt"/>
              <a:buAutoNum type="arabicPeriod"/>
            </a:pPr>
            <a:r>
              <a:rPr lang="en-US" dirty="0">
                <a:latin typeface="Avenir Next"/>
              </a:rPr>
              <a:t>Making a Prototyping Plan &amp; Building a Tool</a:t>
            </a:r>
          </a:p>
          <a:p>
            <a:pPr marL="228600" indent="-342900">
              <a:buFont typeface="+mj-lt"/>
              <a:buAutoNum type="arabicPeriod"/>
            </a:pPr>
            <a:r>
              <a:rPr lang="en-US" dirty="0">
                <a:latin typeface="Avenir Next"/>
              </a:rPr>
              <a:t>Testing Plan</a:t>
            </a:r>
          </a:p>
          <a:p>
            <a:pPr marL="228600" indent="-342900">
              <a:buFont typeface="+mj-lt"/>
              <a:buAutoNum type="arabicPeriod"/>
            </a:pPr>
            <a:endParaRPr lang="en-US" dirty="0">
              <a:latin typeface="Avenir Next"/>
            </a:endParaRPr>
          </a:p>
          <a:p>
            <a:pPr marL="228600" indent="-342900">
              <a:buFont typeface="+mj-lt"/>
              <a:buAutoNum type="arabicPeriod"/>
            </a:pPr>
            <a:endParaRPr lang="en-US" dirty="0">
              <a:latin typeface="Avenir Next"/>
            </a:endParaRPr>
          </a:p>
        </p:txBody>
      </p:sp>
      <p:sp>
        <p:nvSpPr>
          <p:cNvPr id="5" name="Footer Placeholder 4">
            <a:extLst>
              <a:ext uri="{FF2B5EF4-FFF2-40B4-BE49-F238E27FC236}">
                <a16:creationId xmlns:a16="http://schemas.microsoft.com/office/drawing/2014/main" id="{9E536B58-8F35-0343-9972-7E84294853F1}"/>
              </a:ext>
            </a:extLst>
          </p:cNvPr>
          <p:cNvSpPr>
            <a:spLocks noGrp="1"/>
          </p:cNvSpPr>
          <p:nvPr>
            <p:ph type="ftr" sz="quarter" idx="16"/>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21602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6EA91-2A5E-9F4F-9570-9C12951706F3}"/>
              </a:ext>
            </a:extLst>
          </p:cNvPr>
          <p:cNvSpPr>
            <a:spLocks noGrp="1"/>
          </p:cNvSpPr>
          <p:nvPr>
            <p:ph type="body" sz="quarter" idx="14"/>
          </p:nvPr>
        </p:nvSpPr>
        <p:spPr/>
        <p:txBody>
          <a:bodyPr/>
          <a:lstStyle/>
          <a:p>
            <a:r>
              <a:rPr lang="en-US" b="1" dirty="0"/>
              <a:t>Observations - Stories to Share</a:t>
            </a:r>
          </a:p>
        </p:txBody>
      </p:sp>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705645" y="1833244"/>
            <a:ext cx="5336381" cy="4523106"/>
          </a:xfrm>
        </p:spPr>
        <p:txBody>
          <a:bodyPr/>
          <a:lstStyle/>
          <a:p>
            <a:r>
              <a:rPr lang="en-US" dirty="0"/>
              <a:t>HCD – applying with story capturing, capture the positive and negative of LISTEN</a:t>
            </a:r>
          </a:p>
          <a:p>
            <a:pPr lvl="1"/>
            <a:r>
              <a:rPr lang="en-US" dirty="0"/>
              <a:t>Take client to the clinic</a:t>
            </a:r>
          </a:p>
          <a:p>
            <a:r>
              <a:rPr lang="en-US" dirty="0"/>
              <a:t>Sustainability – community put up the posters, did work on their own</a:t>
            </a:r>
          </a:p>
          <a:p>
            <a:pPr lvl="1"/>
            <a:r>
              <a:rPr lang="en-US" dirty="0"/>
              <a:t>School selling soaps and polish – currently scaling up, learners are telling other, 2 students who were pregnant were brought back</a:t>
            </a:r>
          </a:p>
          <a:p>
            <a:pPr lvl="1"/>
            <a:r>
              <a:rPr lang="en-US" dirty="0"/>
              <a:t>FC – creating champions, sharing information, now spreading beyond the team to their own communities</a:t>
            </a:r>
          </a:p>
          <a:p>
            <a:pPr lvl="1"/>
            <a:r>
              <a:rPr lang="en-US" dirty="0"/>
              <a:t>Leadership – acknowledge and appreciate M., talked about the teenage pregnancy data and dialogues, they are the ones telling us that they’re addressing teenage pregnancy</a:t>
            </a:r>
          </a:p>
          <a:p>
            <a:pPr lvl="1"/>
            <a:r>
              <a:rPr lang="en-US" dirty="0"/>
              <a:t>Wellness center – they know LISTEN is time based, so this time they are doing for themselves </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574053" cy="684213"/>
          </a:xfrm>
        </p:spPr>
        <p:txBody>
          <a:bodyPr/>
          <a:lstStyle/>
          <a:p>
            <a:r>
              <a:rPr lang="en-US" dirty="0"/>
              <a:t>Field Visits</a:t>
            </a:r>
          </a:p>
        </p:txBody>
      </p:sp>
      <p:sp>
        <p:nvSpPr>
          <p:cNvPr id="7" name="Text Placeholder 2">
            <a:extLst>
              <a:ext uri="{FF2B5EF4-FFF2-40B4-BE49-F238E27FC236}">
                <a16:creationId xmlns:a16="http://schemas.microsoft.com/office/drawing/2014/main" id="{DC4362D4-4DC2-02ED-CF16-667EB1C07C4A}"/>
              </a:ext>
            </a:extLst>
          </p:cNvPr>
          <p:cNvSpPr txBox="1">
            <a:spLocks/>
          </p:cNvSpPr>
          <p:nvPr/>
        </p:nvSpPr>
        <p:spPr>
          <a:xfrm>
            <a:off x="6458745" y="1833244"/>
            <a:ext cx="5336381" cy="363013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p:txBody>
      </p:sp>
      <p:sp>
        <p:nvSpPr>
          <p:cNvPr id="10" name="Text Placeholder 2">
            <a:extLst>
              <a:ext uri="{FF2B5EF4-FFF2-40B4-BE49-F238E27FC236}">
                <a16:creationId xmlns:a16="http://schemas.microsoft.com/office/drawing/2014/main" id="{204DD918-B140-3F6C-DC55-CC187F235BA0}"/>
              </a:ext>
            </a:extLst>
          </p:cNvPr>
          <p:cNvSpPr txBox="1">
            <a:spLocks/>
          </p:cNvSpPr>
          <p:nvPr/>
        </p:nvSpPr>
        <p:spPr>
          <a:xfrm>
            <a:off x="6178549" y="1833244"/>
            <a:ext cx="5336381" cy="452310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r>
              <a:rPr lang="en-US" dirty="0"/>
              <a:t>AGY – she mentioned girls club / health club, have </a:t>
            </a:r>
            <a:r>
              <a:rPr lang="en-US" dirty="0" err="1"/>
              <a:t>whatsapp</a:t>
            </a:r>
            <a:r>
              <a:rPr lang="en-US" dirty="0"/>
              <a:t> group with 200+ girls and they throw in questions, ‘we’re learning a lot from these groups’, meet sometimes, talk about HIV prevention</a:t>
            </a:r>
          </a:p>
          <a:p>
            <a:r>
              <a:rPr lang="en-US" dirty="0"/>
              <a:t>‘HCD has been the best approach’</a:t>
            </a:r>
          </a:p>
          <a:p>
            <a:r>
              <a:rPr lang="en-US" dirty="0"/>
              <a:t>LISTEN - ‘doing it for themselves’</a:t>
            </a:r>
          </a:p>
          <a:p>
            <a:r>
              <a:rPr lang="en-US" dirty="0"/>
              <a:t>Wellness clinic – improvements, more confident now with training on HIV care and treatment (HCD Facilitator pilot training project), initiating ART, standardized reporting tool </a:t>
            </a:r>
          </a:p>
          <a:p>
            <a:endParaRPr lang="en-US" dirty="0"/>
          </a:p>
          <a:p>
            <a:endParaRPr lang="en-US" dirty="0"/>
          </a:p>
          <a:p>
            <a:endParaRPr lang="en-US" dirty="0"/>
          </a:p>
          <a:p>
            <a:endParaRPr lang="en-US" dirty="0"/>
          </a:p>
          <a:p>
            <a:endParaRPr lang="en-US" dirty="0"/>
          </a:p>
        </p:txBody>
      </p:sp>
      <p:sp>
        <p:nvSpPr>
          <p:cNvPr id="4" name="Text Placeholder 2">
            <a:extLst>
              <a:ext uri="{FF2B5EF4-FFF2-40B4-BE49-F238E27FC236}">
                <a16:creationId xmlns:a16="http://schemas.microsoft.com/office/drawing/2014/main" id="{A07335E5-5567-6EE6-58DF-6444C02F1B59}"/>
              </a:ext>
            </a:extLst>
          </p:cNvPr>
          <p:cNvSpPr txBox="1">
            <a:spLocks/>
          </p:cNvSpPr>
          <p:nvPr/>
        </p:nvSpPr>
        <p:spPr>
          <a:xfrm>
            <a:off x="6013452" y="1871663"/>
            <a:ext cx="5336381" cy="452310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1074175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6EA91-2A5E-9F4F-9570-9C12951706F3}"/>
              </a:ext>
            </a:extLst>
          </p:cNvPr>
          <p:cNvSpPr>
            <a:spLocks noGrp="1"/>
          </p:cNvSpPr>
          <p:nvPr>
            <p:ph type="body" sz="quarter" idx="14"/>
          </p:nvPr>
        </p:nvSpPr>
        <p:spPr/>
        <p:txBody>
          <a:bodyPr/>
          <a:lstStyle/>
          <a:p>
            <a:r>
              <a:rPr lang="en-US" b="1" dirty="0"/>
              <a:t>Youth Center</a:t>
            </a:r>
          </a:p>
        </p:txBody>
      </p:sp>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705645" y="1833244"/>
            <a:ext cx="5336381" cy="4523106"/>
          </a:xfrm>
        </p:spPr>
        <p:txBody>
          <a:bodyPr/>
          <a:lstStyle/>
          <a:p>
            <a:r>
              <a:rPr lang="en-US" dirty="0"/>
              <a:t>Not being utilized, now vandalized</a:t>
            </a:r>
          </a:p>
          <a:p>
            <a:r>
              <a:rPr lang="en-US" dirty="0"/>
              <a:t>Get electricity for security</a:t>
            </a:r>
          </a:p>
          <a:p>
            <a:r>
              <a:rPr lang="en-US" dirty="0"/>
              <a:t>Get center operational, use center for other purposes, CVs printed, host school events, debates, know your number campaigns, community center</a:t>
            </a:r>
          </a:p>
          <a:p>
            <a:pPr lvl="1"/>
            <a:r>
              <a:rPr lang="en-US" dirty="0"/>
              <a:t>Get people there</a:t>
            </a:r>
          </a:p>
          <a:p>
            <a:pPr lvl="1"/>
            <a:r>
              <a:rPr lang="en-US" dirty="0"/>
              <a:t>Concerns about who would be responsible</a:t>
            </a:r>
          </a:p>
          <a:p>
            <a:r>
              <a:rPr lang="en-US" dirty="0"/>
              <a:t>Encourage everyone to take responsibility for the center</a:t>
            </a:r>
          </a:p>
          <a:p>
            <a:r>
              <a:rPr lang="en-US" dirty="0"/>
              <a:t>5 communities discussions around how the center </a:t>
            </a:r>
          </a:p>
          <a:p>
            <a:r>
              <a:rPr lang="en-US" dirty="0"/>
              <a:t>Challenges with funding, pay for electricity, security</a:t>
            </a:r>
          </a:p>
          <a:p>
            <a:r>
              <a:rPr lang="en-US" dirty="0"/>
              <a:t>Working with ENYC</a:t>
            </a:r>
          </a:p>
          <a:p>
            <a:r>
              <a:rPr lang="en-US" dirty="0"/>
              <a:t>Building handed over and youth fund is responsible</a:t>
            </a:r>
          </a:p>
          <a:p>
            <a:r>
              <a:rPr lang="en-US" dirty="0"/>
              <a:t>Now designing a program within youth center</a:t>
            </a:r>
          </a:p>
          <a:p>
            <a:endParaRPr lang="en-US" dirty="0"/>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574053" cy="684213"/>
          </a:xfrm>
        </p:spPr>
        <p:txBody>
          <a:bodyPr/>
          <a:lstStyle/>
          <a:p>
            <a:r>
              <a:rPr lang="en-US" dirty="0"/>
              <a:t>Field Visits</a:t>
            </a:r>
          </a:p>
        </p:txBody>
      </p:sp>
      <p:sp>
        <p:nvSpPr>
          <p:cNvPr id="7" name="Text Placeholder 2">
            <a:extLst>
              <a:ext uri="{FF2B5EF4-FFF2-40B4-BE49-F238E27FC236}">
                <a16:creationId xmlns:a16="http://schemas.microsoft.com/office/drawing/2014/main" id="{DC4362D4-4DC2-02ED-CF16-667EB1C07C4A}"/>
              </a:ext>
            </a:extLst>
          </p:cNvPr>
          <p:cNvSpPr txBox="1">
            <a:spLocks/>
          </p:cNvSpPr>
          <p:nvPr/>
        </p:nvSpPr>
        <p:spPr>
          <a:xfrm>
            <a:off x="6458745" y="1833244"/>
            <a:ext cx="5336381" cy="363013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p:txBody>
      </p:sp>
      <p:sp>
        <p:nvSpPr>
          <p:cNvPr id="10" name="Text Placeholder 2">
            <a:extLst>
              <a:ext uri="{FF2B5EF4-FFF2-40B4-BE49-F238E27FC236}">
                <a16:creationId xmlns:a16="http://schemas.microsoft.com/office/drawing/2014/main" id="{204DD918-B140-3F6C-DC55-CC187F235BA0}"/>
              </a:ext>
            </a:extLst>
          </p:cNvPr>
          <p:cNvSpPr txBox="1">
            <a:spLocks/>
          </p:cNvSpPr>
          <p:nvPr/>
        </p:nvSpPr>
        <p:spPr>
          <a:xfrm>
            <a:off x="6178549" y="1833244"/>
            <a:ext cx="5336381" cy="452310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p:txBody>
      </p:sp>
      <p:sp>
        <p:nvSpPr>
          <p:cNvPr id="4" name="Text Placeholder 2">
            <a:extLst>
              <a:ext uri="{FF2B5EF4-FFF2-40B4-BE49-F238E27FC236}">
                <a16:creationId xmlns:a16="http://schemas.microsoft.com/office/drawing/2014/main" id="{A07335E5-5567-6EE6-58DF-6444C02F1B59}"/>
              </a:ext>
            </a:extLst>
          </p:cNvPr>
          <p:cNvSpPr txBox="1">
            <a:spLocks/>
          </p:cNvSpPr>
          <p:nvPr/>
        </p:nvSpPr>
        <p:spPr>
          <a:xfrm>
            <a:off x="6013452" y="1871663"/>
            <a:ext cx="5336381" cy="452310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9160391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6EA91-2A5E-9F4F-9570-9C12951706F3}"/>
              </a:ext>
            </a:extLst>
          </p:cNvPr>
          <p:cNvSpPr>
            <a:spLocks noGrp="1"/>
          </p:cNvSpPr>
          <p:nvPr>
            <p:ph type="body" sz="quarter" idx="14"/>
          </p:nvPr>
        </p:nvSpPr>
        <p:spPr/>
        <p:txBody>
          <a:bodyPr/>
          <a:lstStyle/>
          <a:p>
            <a:r>
              <a:rPr lang="en-US" b="1" dirty="0"/>
              <a:t>Proposed Changes</a:t>
            </a:r>
          </a:p>
        </p:txBody>
      </p:sp>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705645" y="1833244"/>
            <a:ext cx="5336381" cy="3630136"/>
          </a:xfrm>
        </p:spPr>
        <p:txBody>
          <a:bodyPr/>
          <a:lstStyle/>
          <a:p>
            <a:pPr marL="0"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F282A6FC-2CB0-5121-FFCD-88C5BEC5F080}"/>
              </a:ext>
            </a:extLst>
          </p:cNvPr>
          <p:cNvSpPr>
            <a:spLocks noGrp="1"/>
          </p:cNvSpPr>
          <p:nvPr>
            <p:ph type="body" sz="quarter" idx="16"/>
          </p:nvPr>
        </p:nvSpPr>
        <p:spPr>
          <a:xfrm>
            <a:off x="6149975" y="1833244"/>
            <a:ext cx="5419754" cy="4236086"/>
          </a:xfrm>
        </p:spPr>
        <p:txBody>
          <a:bodyPr/>
          <a:lstStyle/>
          <a:p>
            <a:pPr marL="0" indent="0">
              <a:buNone/>
            </a:pPr>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574053" cy="684213"/>
          </a:xfrm>
        </p:spPr>
        <p:txBody>
          <a:bodyPr/>
          <a:lstStyle/>
          <a:p>
            <a:r>
              <a:rPr lang="en-US" dirty="0"/>
              <a:t>Collecting Success Stories Guide</a:t>
            </a:r>
          </a:p>
        </p:txBody>
      </p:sp>
      <p:sp>
        <p:nvSpPr>
          <p:cNvPr id="6" name="Footer Placeholder 5">
            <a:extLst>
              <a:ext uri="{FF2B5EF4-FFF2-40B4-BE49-F238E27FC236}">
                <a16:creationId xmlns:a16="http://schemas.microsoft.com/office/drawing/2014/main" id="{BD0E16A3-AF9F-C391-D6F9-A008AD509CB2}"/>
              </a:ext>
            </a:extLst>
          </p:cNvPr>
          <p:cNvSpPr>
            <a:spLocks noGrp="1"/>
          </p:cNvSpPr>
          <p:nvPr>
            <p:ph type="ftr" sz="quarter" idx="17"/>
          </p:nvPr>
        </p:nvSpPr>
        <p:spPr/>
        <p:txBody>
          <a:bodyPr/>
          <a:lstStyle/>
          <a:p>
            <a:endParaRPr lang="en-US">
              <a:latin typeface="Avenir Next" panose="020B0503020202020204" pitchFamily="34" charset="0"/>
            </a:endParaRPr>
          </a:p>
        </p:txBody>
      </p:sp>
      <p:sp>
        <p:nvSpPr>
          <p:cNvPr id="7" name="Text Placeholder 2">
            <a:extLst>
              <a:ext uri="{FF2B5EF4-FFF2-40B4-BE49-F238E27FC236}">
                <a16:creationId xmlns:a16="http://schemas.microsoft.com/office/drawing/2014/main" id="{DC4362D4-4DC2-02ED-CF16-667EB1C07C4A}"/>
              </a:ext>
            </a:extLst>
          </p:cNvPr>
          <p:cNvSpPr txBox="1">
            <a:spLocks/>
          </p:cNvSpPr>
          <p:nvPr/>
        </p:nvSpPr>
        <p:spPr>
          <a:xfrm>
            <a:off x="6458745" y="1833244"/>
            <a:ext cx="5336381" cy="363013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1B6311E9-7027-71EF-550E-C152662252EC}"/>
              </a:ext>
            </a:extLst>
          </p:cNvPr>
          <p:cNvSpPr txBox="1"/>
          <p:nvPr/>
        </p:nvSpPr>
        <p:spPr>
          <a:xfrm>
            <a:off x="515146" y="1702714"/>
            <a:ext cx="5781676" cy="5047536"/>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Avenir Next" panose="020B0503020202020204" pitchFamily="34" charset="0"/>
              </a:rPr>
              <a:t>Share the purpose of the conversation </a:t>
            </a:r>
          </a:p>
          <a:p>
            <a:pPr marL="742950" lvl="1" indent="-285750">
              <a:buFont typeface="Arial" panose="020B0604020202020204" pitchFamily="34" charset="0"/>
              <a:buChar char="•"/>
            </a:pPr>
            <a:r>
              <a:rPr lang="en-US" sz="1400" dirty="0">
                <a:latin typeface="Avenir Next" panose="020B0503020202020204" pitchFamily="34" charset="0"/>
              </a:rPr>
              <a:t>“We would like to learn from your experience / story with LISTEN and we would like to take 10-15 minutes of your time.”</a:t>
            </a:r>
          </a:p>
          <a:p>
            <a:pPr marL="742950" lvl="1" indent="-285750">
              <a:buFont typeface="Arial" panose="020B0604020202020204" pitchFamily="34" charset="0"/>
              <a:buChar char="•"/>
            </a:pPr>
            <a:r>
              <a:rPr lang="en-US" sz="1400" dirty="0">
                <a:latin typeface="Avenir Next" panose="020B0503020202020204" pitchFamily="34" charset="0"/>
              </a:rPr>
              <a:t>Seek consent to record, take photos &amp; videos</a:t>
            </a:r>
          </a:p>
          <a:p>
            <a:pPr marL="742950" lvl="1" indent="-285750">
              <a:buFont typeface="Arial" panose="020B0604020202020204" pitchFamily="34" charset="0"/>
              <a:buChar char="•"/>
            </a:pPr>
            <a:r>
              <a:rPr lang="en-US" sz="1400" dirty="0">
                <a:latin typeface="Avenir Next" panose="020B0503020202020204" pitchFamily="34" charset="0"/>
              </a:rPr>
              <a:t>Address confidentiality, where the story goes and why it matters to share - “Sharing your story can help others in your community”</a:t>
            </a:r>
          </a:p>
          <a:p>
            <a:pPr marL="285750" lvl="0" indent="-285750">
              <a:buFont typeface="Arial" panose="020B0604020202020204" pitchFamily="34" charset="0"/>
              <a:buChar char="•"/>
            </a:pPr>
            <a:r>
              <a:rPr lang="en-US" sz="1400" dirty="0">
                <a:latin typeface="Avenir Next" panose="020B0503020202020204" pitchFamily="34" charset="0"/>
              </a:rPr>
              <a:t>Get an understanding of their knowledge about LISTEN</a:t>
            </a:r>
          </a:p>
          <a:p>
            <a:pPr marL="742950" lvl="1" indent="-285750">
              <a:buFont typeface="Arial" panose="020B0604020202020204" pitchFamily="34" charset="0"/>
              <a:buChar char="•"/>
            </a:pPr>
            <a:r>
              <a:rPr lang="en-US" sz="1400" dirty="0">
                <a:latin typeface="Avenir Next" panose="020B0503020202020204" pitchFamily="34" charset="0"/>
              </a:rPr>
              <a:t>“Can you tell me what you know about LISTEN?”</a:t>
            </a:r>
          </a:p>
          <a:p>
            <a:pPr marL="285750" lvl="0" indent="-285750">
              <a:buFont typeface="Arial" panose="020B0604020202020204" pitchFamily="34" charset="0"/>
              <a:buChar char="•"/>
            </a:pPr>
            <a:r>
              <a:rPr lang="en-US" sz="1400" dirty="0">
                <a:latin typeface="Avenir Next" panose="020B0503020202020204" pitchFamily="34" charset="0"/>
              </a:rPr>
              <a:t>Build respect and trust / Build rapport / Create a safe space</a:t>
            </a:r>
          </a:p>
          <a:p>
            <a:pPr marL="742950" lvl="1" indent="-285750">
              <a:buFont typeface="Arial" panose="020B0604020202020204" pitchFamily="34" charset="0"/>
              <a:buChar char="•"/>
            </a:pPr>
            <a:r>
              <a:rPr lang="en-US" sz="1400" dirty="0">
                <a:latin typeface="Avenir Next" panose="020B0503020202020204" pitchFamily="34" charset="0"/>
              </a:rPr>
              <a:t>Use an icebreaker, scenarios, humor to engage</a:t>
            </a:r>
          </a:p>
          <a:p>
            <a:pPr marL="285750" lvl="0" indent="-285750">
              <a:buFont typeface="Arial" panose="020B0604020202020204" pitchFamily="34" charset="0"/>
              <a:buChar char="•"/>
            </a:pPr>
            <a:r>
              <a:rPr lang="en-US" sz="1400" dirty="0">
                <a:latin typeface="Avenir Next" panose="020B0503020202020204" pitchFamily="34" charset="0"/>
              </a:rPr>
              <a:t>Remember to capture details </a:t>
            </a:r>
          </a:p>
          <a:p>
            <a:pPr marL="742950" lvl="1" indent="-285750">
              <a:buFont typeface="Arial" panose="020B0604020202020204" pitchFamily="34" charset="0"/>
              <a:buChar char="•"/>
            </a:pPr>
            <a:r>
              <a:rPr lang="en-US" sz="1400" dirty="0">
                <a:latin typeface="Avenir Next" panose="020B0503020202020204" pitchFamily="34" charset="0"/>
              </a:rPr>
              <a:t>Who, Where, How, Why, What </a:t>
            </a:r>
          </a:p>
          <a:p>
            <a:pPr marL="285750" lvl="0" indent="-285750">
              <a:buFont typeface="Arial" panose="020B0604020202020204" pitchFamily="34" charset="0"/>
              <a:buChar char="•"/>
            </a:pPr>
            <a:r>
              <a:rPr lang="en-US" sz="1400" dirty="0">
                <a:latin typeface="Avenir Next" panose="020B0503020202020204" pitchFamily="34" charset="0"/>
              </a:rPr>
              <a:t>Probe questions to learn more</a:t>
            </a:r>
          </a:p>
          <a:p>
            <a:pPr marL="742950" lvl="1" indent="-285750">
              <a:buFont typeface="Arial" panose="020B0604020202020204" pitchFamily="34" charset="0"/>
              <a:buChar char="•"/>
            </a:pPr>
            <a:r>
              <a:rPr lang="en-US" sz="1400" dirty="0">
                <a:latin typeface="Avenir Next" panose="020B0503020202020204" pitchFamily="34" charset="0"/>
              </a:rPr>
              <a:t>“I heard you talk about [this], can you tell me more about…..”</a:t>
            </a:r>
          </a:p>
          <a:p>
            <a:pPr marL="742950" lvl="1" indent="-285750">
              <a:buFont typeface="Arial" panose="020B0604020202020204" pitchFamily="34" charset="0"/>
              <a:buChar char="•"/>
            </a:pPr>
            <a:r>
              <a:rPr lang="en-US" sz="1400" dirty="0">
                <a:latin typeface="Avenir Next" panose="020B0503020202020204" pitchFamily="34" charset="0"/>
              </a:rPr>
              <a:t>“How were you feeling…..”</a:t>
            </a:r>
          </a:p>
          <a:p>
            <a:pPr marL="285750" lvl="0" indent="-285750">
              <a:buFont typeface="Arial" panose="020B0604020202020204" pitchFamily="34" charset="0"/>
              <a:buChar char="•"/>
            </a:pPr>
            <a:r>
              <a:rPr lang="en-US" sz="1400" dirty="0">
                <a:latin typeface="Avenir Next" panose="020B0503020202020204" pitchFamily="34" charset="0"/>
              </a:rPr>
              <a:t>Capture lessons learned</a:t>
            </a:r>
          </a:p>
          <a:p>
            <a:pPr marL="285750" lvl="0" indent="-285750">
              <a:buFont typeface="Arial" panose="020B0604020202020204" pitchFamily="34" charset="0"/>
              <a:buChar char="•"/>
            </a:pPr>
            <a:r>
              <a:rPr lang="en-US" sz="1400" dirty="0">
                <a:latin typeface="Avenir Next" panose="020B0503020202020204" pitchFamily="34" charset="0"/>
              </a:rPr>
              <a:t>Ask how we can improve</a:t>
            </a:r>
          </a:p>
          <a:p>
            <a:pPr marL="285750" lvl="0" indent="-285750">
              <a:buFont typeface="Arial" panose="020B0604020202020204" pitchFamily="34" charset="0"/>
              <a:buChar char="•"/>
            </a:pPr>
            <a:r>
              <a:rPr lang="en-US" sz="1400" dirty="0">
                <a:latin typeface="Avenir Next" panose="020B0503020202020204" pitchFamily="34" charset="0"/>
              </a:rPr>
              <a:t>Remember to bring your curiosity, empathy and creativity</a:t>
            </a:r>
          </a:p>
          <a:p>
            <a:pPr marL="285750" lvl="0" indent="-285750">
              <a:buFont typeface="Arial" panose="020B0604020202020204" pitchFamily="34" charset="0"/>
              <a:buChar char="•"/>
            </a:pPr>
            <a:r>
              <a:rPr lang="en-US" sz="1400" dirty="0">
                <a:latin typeface="Avenir Next" panose="020B0503020202020204" pitchFamily="34" charset="0"/>
              </a:rPr>
              <a:t>Remember this is not a one-day tournament, you can go back and get more information</a:t>
            </a:r>
          </a:p>
        </p:txBody>
      </p:sp>
      <p:sp>
        <p:nvSpPr>
          <p:cNvPr id="9" name="TextBox 8">
            <a:extLst>
              <a:ext uri="{FF2B5EF4-FFF2-40B4-BE49-F238E27FC236}">
                <a16:creationId xmlns:a16="http://schemas.microsoft.com/office/drawing/2014/main" id="{D4FE7DE0-7766-24D0-E393-8CD8B6DD0255}"/>
              </a:ext>
            </a:extLst>
          </p:cNvPr>
          <p:cNvSpPr txBox="1"/>
          <p:nvPr/>
        </p:nvSpPr>
        <p:spPr>
          <a:xfrm>
            <a:off x="6350796" y="1641187"/>
            <a:ext cx="4961732" cy="2739211"/>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Avenir Next" panose="020B0503020202020204" pitchFamily="34" charset="0"/>
              </a:rPr>
              <a:t>Move consent and confidentiality to purpose of conversation </a:t>
            </a:r>
          </a:p>
          <a:p>
            <a:pPr marL="742950" lvl="1" indent="-285750">
              <a:buFont typeface="Arial" panose="020B0604020202020204" pitchFamily="34" charset="0"/>
              <a:buChar char="•"/>
            </a:pPr>
            <a:r>
              <a:rPr lang="en-US" sz="1500" dirty="0">
                <a:latin typeface="Avenir Next" panose="020B0503020202020204" pitchFamily="34" charset="0"/>
              </a:rPr>
              <a:t>‘We are going to learn from your story’</a:t>
            </a:r>
          </a:p>
          <a:p>
            <a:pPr marL="742950" lvl="1" indent="-285750">
              <a:buFont typeface="Arial" panose="020B0604020202020204" pitchFamily="34" charset="0"/>
              <a:buChar char="•"/>
            </a:pPr>
            <a:endParaRPr lang="en-US" sz="1500" dirty="0">
              <a:latin typeface="Avenir Next" panose="020B0503020202020204" pitchFamily="34" charset="0"/>
            </a:endParaRPr>
          </a:p>
          <a:p>
            <a:pPr marL="285750" lvl="0" indent="-285750">
              <a:buFont typeface="Arial" panose="020B0604020202020204" pitchFamily="34" charset="0"/>
              <a:buChar char="•"/>
            </a:pPr>
            <a:r>
              <a:rPr lang="en-US" sz="1500" dirty="0">
                <a:latin typeface="Avenir Next" panose="020B0503020202020204" pitchFamily="34" charset="0"/>
              </a:rPr>
              <a:t>Reminder to create Safe Space</a:t>
            </a:r>
          </a:p>
          <a:p>
            <a:pPr marL="285750" indent="-285750">
              <a:buFont typeface="Arial" panose="020B0604020202020204" pitchFamily="34" charset="0"/>
              <a:buChar char="•"/>
            </a:pPr>
            <a:r>
              <a:rPr lang="en-US" sz="1500" dirty="0">
                <a:latin typeface="Avenir Next" panose="020B0503020202020204" pitchFamily="34" charset="0"/>
              </a:rPr>
              <a:t>It’s not a one day tournament, you can go back and get more information</a:t>
            </a:r>
          </a:p>
          <a:p>
            <a:pPr marL="285750" indent="-285750">
              <a:buFont typeface="Arial" panose="020B0604020202020204" pitchFamily="34" charset="0"/>
              <a:buChar char="•"/>
            </a:pPr>
            <a:r>
              <a:rPr lang="en-US" sz="1500" dirty="0">
                <a:latin typeface="Avenir Next" panose="020B0503020202020204" pitchFamily="34" charset="0"/>
              </a:rPr>
              <a:t>Reminder may need to follow up on ‘how many’</a:t>
            </a:r>
          </a:p>
          <a:p>
            <a:pPr marL="285750" lvl="0" indent="-285750">
              <a:buFont typeface="Arial" panose="020B0604020202020204" pitchFamily="34" charset="0"/>
              <a:buChar char="•"/>
            </a:pPr>
            <a:endParaRPr lang="en-US" sz="1500" dirty="0">
              <a:latin typeface="Avenir Next" panose="020B0503020202020204" pitchFamily="34" charset="0"/>
            </a:endParaRPr>
          </a:p>
          <a:p>
            <a:pPr marL="285750" lvl="0" indent="-285750">
              <a:buFont typeface="Arial" panose="020B0604020202020204" pitchFamily="34" charset="0"/>
              <a:buChar char="•"/>
            </a:pPr>
            <a:r>
              <a:rPr lang="en-US" sz="1500" b="1" dirty="0">
                <a:latin typeface="Avenir Next" panose="020B0503020202020204" pitchFamily="34" charset="0"/>
              </a:rPr>
              <a:t>Half sheet, portrait, 13-14pt, bold</a:t>
            </a:r>
          </a:p>
          <a:p>
            <a:endParaRPr lang="en-US" dirty="0">
              <a:latin typeface="Avenir Next" panose="020B0503020202020204" pitchFamily="34" charset="0"/>
            </a:endParaRPr>
          </a:p>
        </p:txBody>
      </p:sp>
    </p:spTree>
    <p:extLst>
      <p:ext uri="{BB962C8B-B14F-4D97-AF65-F5344CB8AC3E}">
        <p14:creationId xmlns:p14="http://schemas.microsoft.com/office/powerpoint/2010/main" val="32048389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9C6ABF-AEF7-C772-C284-EE8B40B47C5E}"/>
              </a:ext>
            </a:extLst>
          </p:cNvPr>
          <p:cNvSpPr>
            <a:spLocks noGrp="1"/>
          </p:cNvSpPr>
          <p:nvPr>
            <p:ph type="body" sz="quarter" idx="15"/>
          </p:nvPr>
        </p:nvSpPr>
        <p:spPr>
          <a:xfrm>
            <a:off x="705645" y="1833244"/>
            <a:ext cx="5336381" cy="3630136"/>
          </a:xfrm>
        </p:spPr>
        <p:txBody>
          <a:bodyPr/>
          <a:lstStyle/>
          <a:p>
            <a:pPr marL="0"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F282A6FC-2CB0-5121-FFCD-88C5BEC5F080}"/>
              </a:ext>
            </a:extLst>
          </p:cNvPr>
          <p:cNvSpPr>
            <a:spLocks noGrp="1"/>
          </p:cNvSpPr>
          <p:nvPr>
            <p:ph type="body" sz="quarter" idx="16"/>
          </p:nvPr>
        </p:nvSpPr>
        <p:spPr>
          <a:xfrm>
            <a:off x="6149975" y="1833244"/>
            <a:ext cx="5419754" cy="4236086"/>
          </a:xfrm>
        </p:spPr>
        <p:txBody>
          <a:bodyPr/>
          <a:lstStyle/>
          <a:p>
            <a:pPr marL="0" indent="0">
              <a:buNone/>
            </a:pPr>
            <a:endParaRPr lang="en-US" dirty="0"/>
          </a:p>
          <a:p>
            <a:endParaRPr lang="en-US" dirty="0"/>
          </a:p>
        </p:txBody>
      </p:sp>
      <p:sp>
        <p:nvSpPr>
          <p:cNvPr id="5" name="Text Placeholder 4">
            <a:extLst>
              <a:ext uri="{FF2B5EF4-FFF2-40B4-BE49-F238E27FC236}">
                <a16:creationId xmlns:a16="http://schemas.microsoft.com/office/drawing/2014/main" id="{9947A579-C359-D4BA-33F5-02CB65333CCB}"/>
              </a:ext>
            </a:extLst>
          </p:cNvPr>
          <p:cNvSpPr>
            <a:spLocks noGrp="1"/>
          </p:cNvSpPr>
          <p:nvPr>
            <p:ph type="body" sz="quarter" idx="13"/>
          </p:nvPr>
        </p:nvSpPr>
        <p:spPr>
          <a:xfrm>
            <a:off x="687547" y="602457"/>
            <a:ext cx="9574053" cy="684213"/>
          </a:xfrm>
        </p:spPr>
        <p:txBody>
          <a:bodyPr/>
          <a:lstStyle/>
          <a:p>
            <a:r>
              <a:rPr lang="en-US" dirty="0"/>
              <a:t>Cheat Sheet</a:t>
            </a:r>
          </a:p>
        </p:txBody>
      </p:sp>
      <p:sp>
        <p:nvSpPr>
          <p:cNvPr id="7" name="Text Placeholder 2">
            <a:extLst>
              <a:ext uri="{FF2B5EF4-FFF2-40B4-BE49-F238E27FC236}">
                <a16:creationId xmlns:a16="http://schemas.microsoft.com/office/drawing/2014/main" id="{DC4362D4-4DC2-02ED-CF16-667EB1C07C4A}"/>
              </a:ext>
            </a:extLst>
          </p:cNvPr>
          <p:cNvSpPr txBox="1">
            <a:spLocks/>
          </p:cNvSpPr>
          <p:nvPr/>
        </p:nvSpPr>
        <p:spPr>
          <a:xfrm>
            <a:off x="6458745" y="1833244"/>
            <a:ext cx="5336381" cy="3630136"/>
          </a:xfrm>
          <a:prstGeom prst="rect">
            <a:avLst/>
          </a:prstGeom>
        </p:spPr>
        <p:txBody>
          <a:bodyPr numCol="1"/>
          <a:lstStyle>
            <a:lvl1pPr marL="114300" indent="-114300" algn="l" defTabSz="457200" rtl="0" eaLnBrk="1" latinLnBrk="0" hangingPunct="1">
              <a:lnSpc>
                <a:spcPct val="100000"/>
              </a:lnSpc>
              <a:spcBef>
                <a:spcPts val="50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1pPr>
            <a:lvl2pPr marL="3429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2pPr>
            <a:lvl3pPr marL="5715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3pPr>
            <a:lvl4pPr marL="8001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4pPr>
            <a:lvl5pPr marL="1028700" indent="-114300" algn="l" defTabSz="457200" rtl="0" eaLnBrk="1" latinLnBrk="0" hangingPunct="1">
              <a:lnSpc>
                <a:spcPct val="100000"/>
              </a:lnSpc>
              <a:spcBef>
                <a:spcPts val="250"/>
              </a:spcBef>
              <a:buFont typeface="Arial" panose="020B0604020202020204" pitchFamily="34" charset="0"/>
              <a:buChar char="•"/>
              <a:defRPr sz="1600" b="0" i="0" kern="1200">
                <a:solidFill>
                  <a:schemeClr val="tx1"/>
                </a:solidFill>
                <a:latin typeface="Avenir Next" panose="020B05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1B6311E9-7027-71EF-550E-C152662252EC}"/>
              </a:ext>
            </a:extLst>
          </p:cNvPr>
          <p:cNvSpPr txBox="1"/>
          <p:nvPr/>
        </p:nvSpPr>
        <p:spPr>
          <a:xfrm>
            <a:off x="515146" y="1427519"/>
            <a:ext cx="5781676" cy="5047536"/>
          </a:xfrm>
          <a:prstGeom prst="rect">
            <a:avLst/>
          </a:prstGeom>
          <a:noFill/>
          <a:ln>
            <a:solidFill>
              <a:schemeClr val="tx1"/>
            </a:solidFill>
          </a:ln>
        </p:spPr>
        <p:txBody>
          <a:bodyPr wrap="square" rtlCol="0">
            <a:spAutoFit/>
          </a:bodyPr>
          <a:lstStyle/>
          <a:p>
            <a:pPr marL="285750" lvl="0" indent="-285750">
              <a:buFont typeface="Arial" panose="020B0604020202020204" pitchFamily="34" charset="0"/>
              <a:buChar char="•"/>
            </a:pPr>
            <a:r>
              <a:rPr lang="en-US" sz="1400" b="1" dirty="0">
                <a:latin typeface="Avenir Next" panose="020B0503020202020204" pitchFamily="34" charset="0"/>
              </a:rPr>
              <a:t>Share the purpose of the conversation </a:t>
            </a:r>
          </a:p>
          <a:p>
            <a:pPr marL="742950" lvl="1" indent="-285750">
              <a:buFont typeface="Arial" panose="020B0604020202020204" pitchFamily="34" charset="0"/>
              <a:buChar char="•"/>
            </a:pPr>
            <a:r>
              <a:rPr lang="en-US" sz="1400" dirty="0">
                <a:latin typeface="Avenir Next" panose="020B0503020202020204" pitchFamily="34" charset="0"/>
              </a:rPr>
              <a:t>“We would like to learn from your experience / story with LISTEN and we would like to take</a:t>
            </a:r>
            <a:r>
              <a:rPr lang="en-US" sz="1400" b="1" dirty="0">
                <a:latin typeface="Avenir Next" panose="020B0503020202020204" pitchFamily="34" charset="0"/>
              </a:rPr>
              <a:t> 10-15 minutes </a:t>
            </a:r>
            <a:r>
              <a:rPr lang="en-US" sz="1400" dirty="0">
                <a:latin typeface="Avenir Next" panose="020B0503020202020204" pitchFamily="34" charset="0"/>
              </a:rPr>
              <a:t>of your time.”</a:t>
            </a:r>
          </a:p>
          <a:p>
            <a:pPr marL="742950" lvl="1" indent="-285750">
              <a:buFont typeface="Arial" panose="020B0604020202020204" pitchFamily="34" charset="0"/>
              <a:buChar char="•"/>
            </a:pPr>
            <a:r>
              <a:rPr lang="en-US" sz="1400" dirty="0">
                <a:latin typeface="Avenir Next" panose="020B0503020202020204" pitchFamily="34" charset="0"/>
              </a:rPr>
              <a:t>Seek </a:t>
            </a:r>
            <a:r>
              <a:rPr lang="en-US" sz="1400" b="1" dirty="0">
                <a:latin typeface="Avenir Next" panose="020B0503020202020204" pitchFamily="34" charset="0"/>
              </a:rPr>
              <a:t>consent</a:t>
            </a:r>
            <a:r>
              <a:rPr lang="en-US" sz="1400" dirty="0">
                <a:latin typeface="Avenir Next" panose="020B0503020202020204" pitchFamily="34" charset="0"/>
              </a:rPr>
              <a:t> to record, take photos &amp; videos</a:t>
            </a:r>
          </a:p>
          <a:p>
            <a:pPr marL="742950" lvl="1" indent="-285750">
              <a:buFont typeface="Arial" panose="020B0604020202020204" pitchFamily="34" charset="0"/>
              <a:buChar char="•"/>
            </a:pPr>
            <a:r>
              <a:rPr lang="en-US" sz="1400" dirty="0">
                <a:latin typeface="Avenir Next" panose="020B0503020202020204" pitchFamily="34" charset="0"/>
              </a:rPr>
              <a:t>Address </a:t>
            </a:r>
            <a:r>
              <a:rPr lang="en-US" sz="1400" b="1" dirty="0">
                <a:latin typeface="Avenir Next" panose="020B0503020202020204" pitchFamily="34" charset="0"/>
              </a:rPr>
              <a:t>confidentiality</a:t>
            </a:r>
            <a:r>
              <a:rPr lang="en-US" sz="1400" dirty="0">
                <a:latin typeface="Avenir Next" panose="020B0503020202020204" pitchFamily="34" charset="0"/>
              </a:rPr>
              <a:t>, where the story goes and why it matters to share - “Sharing your story can help others in your community”</a:t>
            </a:r>
          </a:p>
          <a:p>
            <a:pPr marL="285750" lvl="0" indent="-285750">
              <a:buFont typeface="Arial" panose="020B0604020202020204" pitchFamily="34" charset="0"/>
              <a:buChar char="•"/>
            </a:pPr>
            <a:r>
              <a:rPr lang="en-US" sz="1400" b="1" dirty="0">
                <a:latin typeface="Avenir Next" panose="020B0503020202020204" pitchFamily="34" charset="0"/>
              </a:rPr>
              <a:t>Get an understanding of their knowledge about LISTEN</a:t>
            </a:r>
          </a:p>
          <a:p>
            <a:pPr marL="742950" lvl="1" indent="-285750">
              <a:buFont typeface="Arial" panose="020B0604020202020204" pitchFamily="34" charset="0"/>
              <a:buChar char="•"/>
            </a:pPr>
            <a:r>
              <a:rPr lang="en-US" sz="1400" dirty="0">
                <a:latin typeface="Avenir Next" panose="020B0503020202020204" pitchFamily="34" charset="0"/>
              </a:rPr>
              <a:t>“Can you tell me what you know about LISTEN?”</a:t>
            </a:r>
          </a:p>
          <a:p>
            <a:pPr marL="285750" lvl="0" indent="-285750">
              <a:buFont typeface="Arial" panose="020B0604020202020204" pitchFamily="34" charset="0"/>
              <a:buChar char="•"/>
            </a:pPr>
            <a:r>
              <a:rPr lang="en-US" sz="1400" b="1" dirty="0">
                <a:latin typeface="Avenir Next" panose="020B0503020202020204" pitchFamily="34" charset="0"/>
              </a:rPr>
              <a:t>Build respect and trust / Build rapport / Create a safe space</a:t>
            </a:r>
          </a:p>
          <a:p>
            <a:pPr marL="742950" lvl="1" indent="-285750">
              <a:buFont typeface="Arial" panose="020B0604020202020204" pitchFamily="34" charset="0"/>
              <a:buChar char="•"/>
            </a:pPr>
            <a:r>
              <a:rPr lang="en-US" sz="1400" dirty="0">
                <a:latin typeface="Avenir Next" panose="020B0503020202020204" pitchFamily="34" charset="0"/>
              </a:rPr>
              <a:t>Use an icebreaker, scenarios, humor to engage</a:t>
            </a:r>
          </a:p>
          <a:p>
            <a:pPr marL="285750" lvl="0" indent="-285750">
              <a:buFont typeface="Arial" panose="020B0604020202020204" pitchFamily="34" charset="0"/>
              <a:buChar char="•"/>
            </a:pPr>
            <a:r>
              <a:rPr lang="en-US" sz="1400" b="1" dirty="0">
                <a:latin typeface="Avenir Next" panose="020B0503020202020204" pitchFamily="34" charset="0"/>
              </a:rPr>
              <a:t>Remember to capture details </a:t>
            </a:r>
          </a:p>
          <a:p>
            <a:pPr marL="742950" lvl="1" indent="-285750">
              <a:buFont typeface="Arial" panose="020B0604020202020204" pitchFamily="34" charset="0"/>
              <a:buChar char="•"/>
            </a:pPr>
            <a:r>
              <a:rPr lang="en-US" sz="1400" b="1" dirty="0">
                <a:latin typeface="Avenir Next" panose="020B0503020202020204" pitchFamily="34" charset="0"/>
              </a:rPr>
              <a:t>Who, Where, How, Why, What </a:t>
            </a:r>
          </a:p>
          <a:p>
            <a:pPr marL="285750" lvl="0" indent="-285750">
              <a:buFont typeface="Arial" panose="020B0604020202020204" pitchFamily="34" charset="0"/>
              <a:buChar char="•"/>
            </a:pPr>
            <a:r>
              <a:rPr lang="en-US" sz="1400" b="1" dirty="0">
                <a:latin typeface="Avenir Next" panose="020B0503020202020204" pitchFamily="34" charset="0"/>
              </a:rPr>
              <a:t>Probe questions to learn more</a:t>
            </a:r>
          </a:p>
          <a:p>
            <a:pPr marL="742950" lvl="1" indent="-285750">
              <a:buFont typeface="Arial" panose="020B0604020202020204" pitchFamily="34" charset="0"/>
              <a:buChar char="•"/>
            </a:pPr>
            <a:r>
              <a:rPr lang="en-US" sz="1400" dirty="0">
                <a:latin typeface="Avenir Next" panose="020B0503020202020204" pitchFamily="34" charset="0"/>
              </a:rPr>
              <a:t>“I heard you talk about [this], can you tell me more about…..”</a:t>
            </a:r>
          </a:p>
          <a:p>
            <a:pPr marL="742950" lvl="1" indent="-285750">
              <a:buFont typeface="Arial" panose="020B0604020202020204" pitchFamily="34" charset="0"/>
              <a:buChar char="•"/>
            </a:pPr>
            <a:r>
              <a:rPr lang="en-US" sz="1400" dirty="0">
                <a:latin typeface="Avenir Next" panose="020B0503020202020204" pitchFamily="34" charset="0"/>
              </a:rPr>
              <a:t>“How were you feeling…..”</a:t>
            </a:r>
          </a:p>
          <a:p>
            <a:pPr marL="285750" lvl="0" indent="-285750">
              <a:buFont typeface="Arial" panose="020B0604020202020204" pitchFamily="34" charset="0"/>
              <a:buChar char="•"/>
            </a:pPr>
            <a:r>
              <a:rPr lang="en-US" sz="1400" b="1" dirty="0">
                <a:latin typeface="Avenir Next" panose="020B0503020202020204" pitchFamily="34" charset="0"/>
              </a:rPr>
              <a:t>Capture lessons learned</a:t>
            </a:r>
          </a:p>
          <a:p>
            <a:pPr marL="285750" lvl="0" indent="-285750">
              <a:buFont typeface="Arial" panose="020B0604020202020204" pitchFamily="34" charset="0"/>
              <a:buChar char="•"/>
            </a:pPr>
            <a:r>
              <a:rPr lang="en-US" sz="1400" b="1" dirty="0">
                <a:latin typeface="Avenir Next" panose="020B0503020202020204" pitchFamily="34" charset="0"/>
              </a:rPr>
              <a:t>Ask how we can improve</a:t>
            </a:r>
          </a:p>
          <a:p>
            <a:pPr marL="285750" lvl="0" indent="-285750">
              <a:buFont typeface="Arial" panose="020B0604020202020204" pitchFamily="34" charset="0"/>
              <a:buChar char="•"/>
            </a:pPr>
            <a:r>
              <a:rPr lang="en-US" sz="1400" b="1" dirty="0">
                <a:latin typeface="Avenir Next" panose="020B0503020202020204" pitchFamily="34" charset="0"/>
              </a:rPr>
              <a:t>Remember to bring your curiosity, empathy and creativity</a:t>
            </a:r>
          </a:p>
          <a:p>
            <a:pPr marL="285750" lvl="0" indent="-285750">
              <a:buFont typeface="Arial" panose="020B0604020202020204" pitchFamily="34" charset="0"/>
              <a:buChar char="•"/>
            </a:pPr>
            <a:r>
              <a:rPr lang="en-US" sz="1400" b="1" dirty="0">
                <a:latin typeface="Avenir Next" panose="020B0503020202020204" pitchFamily="34" charset="0"/>
              </a:rPr>
              <a:t>Remember this is not a one-day tournament, you can go back and get more information</a:t>
            </a:r>
          </a:p>
        </p:txBody>
      </p:sp>
      <p:sp>
        <p:nvSpPr>
          <p:cNvPr id="12" name="TextBox 11">
            <a:extLst>
              <a:ext uri="{FF2B5EF4-FFF2-40B4-BE49-F238E27FC236}">
                <a16:creationId xmlns:a16="http://schemas.microsoft.com/office/drawing/2014/main" id="{FF237D55-5AD1-5E5F-9869-2863E76DB6A8}"/>
              </a:ext>
            </a:extLst>
          </p:cNvPr>
          <p:cNvSpPr txBox="1"/>
          <p:nvPr/>
        </p:nvSpPr>
        <p:spPr>
          <a:xfrm>
            <a:off x="6769920" y="1702714"/>
            <a:ext cx="4961732" cy="830997"/>
          </a:xfrm>
          <a:prstGeom prst="rect">
            <a:avLst/>
          </a:prstGeom>
          <a:noFill/>
        </p:spPr>
        <p:txBody>
          <a:bodyPr wrap="square" rtlCol="0">
            <a:spAutoFit/>
          </a:bodyPr>
          <a:lstStyle/>
          <a:p>
            <a:pPr lvl="0"/>
            <a:endParaRPr lang="en-US" sz="1500" dirty="0">
              <a:latin typeface="Avenir Next" panose="020B0503020202020204" pitchFamily="34" charset="0"/>
            </a:endParaRPr>
          </a:p>
          <a:p>
            <a:pPr marL="285750" lvl="0" indent="-285750">
              <a:buFont typeface="Arial" panose="020B0604020202020204" pitchFamily="34" charset="0"/>
              <a:buChar char="•"/>
            </a:pPr>
            <a:r>
              <a:rPr lang="en-US" sz="1500" b="1" dirty="0">
                <a:latin typeface="Avenir Next" panose="020B0503020202020204" pitchFamily="34" charset="0"/>
              </a:rPr>
              <a:t>Half sheet, portrait, 13-14pt, bold</a:t>
            </a:r>
          </a:p>
          <a:p>
            <a:endParaRPr lang="en-US" dirty="0">
              <a:latin typeface="Avenir Next" panose="020B0503020202020204" pitchFamily="34" charset="0"/>
            </a:endParaRPr>
          </a:p>
        </p:txBody>
      </p:sp>
    </p:spTree>
    <p:extLst>
      <p:ext uri="{BB962C8B-B14F-4D97-AF65-F5344CB8AC3E}">
        <p14:creationId xmlns:p14="http://schemas.microsoft.com/office/powerpoint/2010/main" val="18132741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Documenting Success Stories</a:t>
            </a:r>
          </a:p>
        </p:txBody>
      </p:sp>
      <p:sp>
        <p:nvSpPr>
          <p:cNvPr id="10" name="Rectangle 9">
            <a:extLst>
              <a:ext uri="{FF2B5EF4-FFF2-40B4-BE49-F238E27FC236}">
                <a16:creationId xmlns:a16="http://schemas.microsoft.com/office/drawing/2014/main" id="{BCED4030-B77B-45C9-9ED9-5494E52D79D4}"/>
              </a:ext>
            </a:extLst>
          </p:cNvPr>
          <p:cNvSpPr/>
          <p:nvPr/>
        </p:nvSpPr>
        <p:spPr>
          <a:xfrm>
            <a:off x="1930402" y="4883943"/>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Cheat Sheet</a:t>
            </a:r>
          </a:p>
        </p:txBody>
      </p:sp>
      <p:sp>
        <p:nvSpPr>
          <p:cNvPr id="11" name="Rectangle 10">
            <a:extLst>
              <a:ext uri="{FF2B5EF4-FFF2-40B4-BE49-F238E27FC236}">
                <a16:creationId xmlns:a16="http://schemas.microsoft.com/office/drawing/2014/main" id="{F216D9EB-BB26-3742-D32C-0D421359A1E4}"/>
              </a:ext>
            </a:extLst>
          </p:cNvPr>
          <p:cNvSpPr/>
          <p:nvPr/>
        </p:nvSpPr>
        <p:spPr>
          <a:xfrm>
            <a:off x="4762500" y="2565400"/>
            <a:ext cx="1930400" cy="1930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Weekly Reports</a:t>
            </a:r>
          </a:p>
        </p:txBody>
      </p:sp>
      <p:sp>
        <p:nvSpPr>
          <p:cNvPr id="12" name="Rectangle 11">
            <a:extLst>
              <a:ext uri="{FF2B5EF4-FFF2-40B4-BE49-F238E27FC236}">
                <a16:creationId xmlns:a16="http://schemas.microsoft.com/office/drawing/2014/main" id="{6165108D-A634-E605-0F3F-4546D4E1B13D}"/>
              </a:ext>
            </a:extLst>
          </p:cNvPr>
          <p:cNvSpPr/>
          <p:nvPr/>
        </p:nvSpPr>
        <p:spPr>
          <a:xfrm>
            <a:off x="8712200" y="2565400"/>
            <a:ext cx="1930400" cy="193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Revised Quarterly Success Story</a:t>
            </a:r>
          </a:p>
        </p:txBody>
      </p:sp>
      <p:sp>
        <p:nvSpPr>
          <p:cNvPr id="13" name="Right Arrow 12">
            <a:extLst>
              <a:ext uri="{FF2B5EF4-FFF2-40B4-BE49-F238E27FC236}">
                <a16:creationId xmlns:a16="http://schemas.microsoft.com/office/drawing/2014/main" id="{CA87C26A-EF90-2C4C-0ACD-38B9EEC8FF77}"/>
              </a:ext>
            </a:extLst>
          </p:cNvPr>
          <p:cNvSpPr/>
          <p:nvPr/>
        </p:nvSpPr>
        <p:spPr>
          <a:xfrm>
            <a:off x="3086101" y="3263900"/>
            <a:ext cx="1193800" cy="5715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0A7D603A-DA17-8FC0-B135-BE619D4D592A}"/>
              </a:ext>
            </a:extLst>
          </p:cNvPr>
          <p:cNvSpPr/>
          <p:nvPr/>
        </p:nvSpPr>
        <p:spPr>
          <a:xfrm>
            <a:off x="7150100" y="3244850"/>
            <a:ext cx="1193800" cy="5715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E18EA2-2A84-76D6-C08B-E0F3D46F007C}"/>
              </a:ext>
            </a:extLst>
          </p:cNvPr>
          <p:cNvSpPr/>
          <p:nvPr/>
        </p:nvSpPr>
        <p:spPr>
          <a:xfrm>
            <a:off x="406400" y="4883943"/>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‘Share Your Story’ Box</a:t>
            </a:r>
          </a:p>
        </p:txBody>
      </p:sp>
      <p:sp>
        <p:nvSpPr>
          <p:cNvPr id="3" name="Rectangle 2">
            <a:extLst>
              <a:ext uri="{FF2B5EF4-FFF2-40B4-BE49-F238E27FC236}">
                <a16:creationId xmlns:a16="http://schemas.microsoft.com/office/drawing/2014/main" id="{D896B9BD-283D-EA65-3832-5BDEE8FE0EE3}"/>
              </a:ext>
            </a:extLst>
          </p:cNvPr>
          <p:cNvSpPr/>
          <p:nvPr/>
        </p:nvSpPr>
        <p:spPr>
          <a:xfrm>
            <a:off x="812800" y="2584450"/>
            <a:ext cx="1930400" cy="19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Engaging with Clients</a:t>
            </a:r>
          </a:p>
        </p:txBody>
      </p:sp>
      <p:cxnSp>
        <p:nvCxnSpPr>
          <p:cNvPr id="5" name="Straight Connector 4">
            <a:extLst>
              <a:ext uri="{FF2B5EF4-FFF2-40B4-BE49-F238E27FC236}">
                <a16:creationId xmlns:a16="http://schemas.microsoft.com/office/drawing/2014/main" id="{FBACB5A7-287A-9E3B-BA08-587223D6391B}"/>
              </a:ext>
            </a:extLst>
          </p:cNvPr>
          <p:cNvCxnSpPr>
            <a:stCxn id="15" idx="0"/>
            <a:endCxn id="3" idx="2"/>
          </p:cNvCxnSpPr>
          <p:nvPr/>
        </p:nvCxnSpPr>
        <p:spPr>
          <a:xfrm flipV="1">
            <a:off x="1092200" y="4514850"/>
            <a:ext cx="685800" cy="369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4A5002-12C5-721F-F6FB-4B3F015226E0}"/>
              </a:ext>
            </a:extLst>
          </p:cNvPr>
          <p:cNvCxnSpPr>
            <a:stCxn id="10" idx="0"/>
            <a:endCxn id="3" idx="2"/>
          </p:cNvCxnSpPr>
          <p:nvPr/>
        </p:nvCxnSpPr>
        <p:spPr>
          <a:xfrm flipH="1" flipV="1">
            <a:off x="1778000" y="4514850"/>
            <a:ext cx="838202" cy="369093"/>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874BAFF-EEA8-D2E1-954C-144CA35B46CE}"/>
              </a:ext>
            </a:extLst>
          </p:cNvPr>
          <p:cNvSpPr/>
          <p:nvPr/>
        </p:nvSpPr>
        <p:spPr>
          <a:xfrm>
            <a:off x="6908800" y="4883943"/>
            <a:ext cx="1651000" cy="36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Reminder</a:t>
            </a:r>
          </a:p>
        </p:txBody>
      </p:sp>
      <p:sp>
        <p:nvSpPr>
          <p:cNvPr id="9" name="Rectangle 8">
            <a:extLst>
              <a:ext uri="{FF2B5EF4-FFF2-40B4-BE49-F238E27FC236}">
                <a16:creationId xmlns:a16="http://schemas.microsoft.com/office/drawing/2014/main" id="{F081C9E3-2372-1956-B87C-B7CF3B41B5DA}"/>
              </a:ext>
            </a:extLst>
          </p:cNvPr>
          <p:cNvSpPr/>
          <p:nvPr/>
        </p:nvSpPr>
        <p:spPr>
          <a:xfrm>
            <a:off x="6908800" y="5385197"/>
            <a:ext cx="1651000" cy="36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Monthly Success</a:t>
            </a:r>
          </a:p>
        </p:txBody>
      </p:sp>
      <p:sp>
        <p:nvSpPr>
          <p:cNvPr id="16" name="Rectangle 15">
            <a:extLst>
              <a:ext uri="{FF2B5EF4-FFF2-40B4-BE49-F238E27FC236}">
                <a16:creationId xmlns:a16="http://schemas.microsoft.com/office/drawing/2014/main" id="{6592B428-2EEC-AE1B-0ADB-FB55CAB58C37}"/>
              </a:ext>
            </a:extLst>
          </p:cNvPr>
          <p:cNvSpPr/>
          <p:nvPr/>
        </p:nvSpPr>
        <p:spPr>
          <a:xfrm>
            <a:off x="812800" y="1566466"/>
            <a:ext cx="9829800" cy="36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Documenting &amp; Storytelling Guide</a:t>
            </a:r>
          </a:p>
        </p:txBody>
      </p:sp>
    </p:spTree>
    <p:extLst>
      <p:ext uri="{BB962C8B-B14F-4D97-AF65-F5344CB8AC3E}">
        <p14:creationId xmlns:p14="http://schemas.microsoft.com/office/powerpoint/2010/main" val="15098418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p:txBody>
          <a:bodyPr/>
          <a:lstStyle/>
          <a:p>
            <a:r>
              <a:rPr lang="en-US" b="1" dirty="0"/>
              <a:t>Share Your Story Box</a:t>
            </a:r>
          </a:p>
          <a:p>
            <a:pPr lvl="2"/>
            <a:r>
              <a:rPr lang="en-US" dirty="0"/>
              <a:t>Will create and set up in an area with youth</a:t>
            </a:r>
          </a:p>
          <a:p>
            <a:pPr lvl="2"/>
            <a:r>
              <a:rPr lang="en-US" dirty="0"/>
              <a:t>Get a box, paper, pens and instruction wording</a:t>
            </a:r>
          </a:p>
          <a:p>
            <a:pPr lvl="3"/>
            <a:r>
              <a:rPr lang="en-US" dirty="0"/>
              <a:t>Possibility to have a </a:t>
            </a:r>
            <a:r>
              <a:rPr lang="en-US" dirty="0" err="1"/>
              <a:t>whatsapp</a:t>
            </a:r>
            <a:r>
              <a:rPr lang="en-US" dirty="0"/>
              <a:t> number for youth to submit virtually</a:t>
            </a:r>
          </a:p>
          <a:p>
            <a:r>
              <a:rPr lang="en-US" b="1" dirty="0"/>
              <a:t>Revised Quarterly Success Story Template</a:t>
            </a:r>
          </a:p>
          <a:p>
            <a:pPr lvl="2"/>
            <a:r>
              <a:rPr lang="en-US" dirty="0"/>
              <a:t>Co-create template – remove boxes and use prompts for what to include in the story, remove target audience, move up request for photo</a:t>
            </a:r>
          </a:p>
          <a:p>
            <a:pPr lvl="2"/>
            <a:r>
              <a:rPr lang="en-US" dirty="0"/>
              <a:t>Use with next quarter stories and collect feedback on ease of use and output of stories collected</a:t>
            </a:r>
          </a:p>
          <a:p>
            <a:pPr lvl="2"/>
            <a:r>
              <a:rPr lang="en-US" dirty="0"/>
              <a:t>Revise as needed</a:t>
            </a:r>
          </a:p>
        </p:txBody>
      </p:sp>
      <p:sp>
        <p:nvSpPr>
          <p:cNvPr id="8" name="Text Placeholder 7">
            <a:extLst>
              <a:ext uri="{FF2B5EF4-FFF2-40B4-BE49-F238E27FC236}">
                <a16:creationId xmlns:a16="http://schemas.microsoft.com/office/drawing/2014/main" id="{393DA469-B428-7ADA-6208-7AEB451B0B23}"/>
              </a:ext>
            </a:extLst>
          </p:cNvPr>
          <p:cNvSpPr>
            <a:spLocks noGrp="1"/>
          </p:cNvSpPr>
          <p:nvPr>
            <p:ph type="body" sz="quarter" idx="16"/>
          </p:nvPr>
        </p:nvSpPr>
        <p:spPr/>
        <p:txBody>
          <a:bodyPr/>
          <a:lstStyle/>
          <a:p>
            <a:r>
              <a:rPr lang="en-US" b="1" dirty="0"/>
              <a:t>Reminders 1 Week before Quarterly Stories Due</a:t>
            </a:r>
          </a:p>
          <a:p>
            <a:pPr lvl="2"/>
            <a:r>
              <a:rPr lang="en-US" dirty="0"/>
              <a:t>Sent out to Peer Educators</a:t>
            </a:r>
          </a:p>
          <a:p>
            <a:r>
              <a:rPr lang="en-US" b="1" dirty="0"/>
              <a:t>Monthly Success Stories</a:t>
            </a:r>
          </a:p>
          <a:p>
            <a:pPr lvl="2"/>
            <a:r>
              <a:rPr lang="en-US" dirty="0"/>
              <a:t>Use Quarterly Success Story Template</a:t>
            </a:r>
          </a:p>
          <a:p>
            <a:pPr lvl="2"/>
            <a:r>
              <a:rPr lang="en-US" dirty="0"/>
              <a:t>Collect feedback on usefulness </a:t>
            </a:r>
          </a:p>
          <a:p>
            <a:endParaRPr lang="en-US" dirty="0"/>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Future Prototypes</a:t>
            </a:r>
          </a:p>
        </p:txBody>
      </p:sp>
      <p:sp>
        <p:nvSpPr>
          <p:cNvPr id="5" name="Footer Placeholder 4">
            <a:extLst>
              <a:ext uri="{FF2B5EF4-FFF2-40B4-BE49-F238E27FC236}">
                <a16:creationId xmlns:a16="http://schemas.microsoft.com/office/drawing/2014/main" id="{84743969-BB17-4FF6-A379-9814183360A1}"/>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20811205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757529-8C44-83FD-EB36-E3493CD9EEBF}"/>
              </a:ext>
            </a:extLst>
          </p:cNvPr>
          <p:cNvSpPr>
            <a:spLocks noGrp="1"/>
          </p:cNvSpPr>
          <p:nvPr>
            <p:ph type="body" sz="quarter" idx="14"/>
          </p:nvPr>
        </p:nvSpPr>
        <p:spPr>
          <a:xfrm>
            <a:off x="677070" y="1394621"/>
            <a:ext cx="6319043" cy="365126"/>
          </a:xfrm>
        </p:spPr>
        <p:txBody>
          <a:bodyPr/>
          <a:lstStyle/>
          <a:p>
            <a:r>
              <a:rPr lang="en-US" b="1" dirty="0"/>
              <a:t>Topics</a:t>
            </a:r>
          </a:p>
        </p:txBody>
      </p:sp>
      <p:sp>
        <p:nvSpPr>
          <p:cNvPr id="3" name="Text Placeholder 2">
            <a:extLst>
              <a:ext uri="{FF2B5EF4-FFF2-40B4-BE49-F238E27FC236}">
                <a16:creationId xmlns:a16="http://schemas.microsoft.com/office/drawing/2014/main" id="{E905EBF1-98AF-5612-E4B7-1BAFC136FD59}"/>
              </a:ext>
            </a:extLst>
          </p:cNvPr>
          <p:cNvSpPr>
            <a:spLocks noGrp="1"/>
          </p:cNvSpPr>
          <p:nvPr>
            <p:ph type="body" sz="quarter" idx="15"/>
          </p:nvPr>
        </p:nvSpPr>
        <p:spPr>
          <a:xfrm>
            <a:off x="687388" y="1867698"/>
            <a:ext cx="5336381" cy="4201632"/>
          </a:xfrm>
        </p:spPr>
        <p:txBody>
          <a:bodyPr/>
          <a:lstStyle/>
          <a:p>
            <a:r>
              <a:rPr lang="en-US" sz="1400" dirty="0"/>
              <a:t>Normalize sharing with each other more frequently from another chiefdom</a:t>
            </a:r>
          </a:p>
          <a:p>
            <a:pPr lvl="1"/>
            <a:r>
              <a:rPr lang="en-US" sz="1400" dirty="0"/>
              <a:t>Daily sharing what stood out to you, quick call, audio clip, </a:t>
            </a:r>
            <a:r>
              <a:rPr lang="en-US" sz="1400" dirty="0" err="1"/>
              <a:t>etc</a:t>
            </a:r>
            <a:endParaRPr lang="en-US" sz="1400" dirty="0"/>
          </a:p>
          <a:p>
            <a:r>
              <a:rPr lang="en-US" sz="1400" dirty="0"/>
              <a:t>Consent and sharing why you want to share a client’s story and how it will be used</a:t>
            </a:r>
          </a:p>
          <a:p>
            <a:r>
              <a:rPr lang="en-US" sz="1400" dirty="0"/>
              <a:t>How to identify a success story</a:t>
            </a:r>
          </a:p>
          <a:p>
            <a:r>
              <a:rPr lang="en-US" sz="1400" dirty="0"/>
              <a:t>Asking CPs to identify their success stories within LISTEN</a:t>
            </a:r>
          </a:p>
          <a:p>
            <a:pPr lvl="1"/>
            <a:r>
              <a:rPr lang="en-US" sz="1400" dirty="0"/>
              <a:t>Their learnings, changes in behaviors, insights, lessons learned</a:t>
            </a:r>
          </a:p>
          <a:p>
            <a:r>
              <a:rPr lang="en-US" sz="1400" dirty="0"/>
              <a:t>Documentation with photos, audio, videos, other methods</a:t>
            </a:r>
          </a:p>
          <a:p>
            <a:r>
              <a:rPr lang="en-US" sz="1400" dirty="0"/>
              <a:t>Guide when documenting: how to dress, using a notebook, </a:t>
            </a:r>
            <a:r>
              <a:rPr lang="en-US" sz="1400" dirty="0" err="1"/>
              <a:t>etc</a:t>
            </a:r>
            <a:endParaRPr lang="en-US" sz="1400" dirty="0"/>
          </a:p>
          <a:p>
            <a:r>
              <a:rPr lang="en-US" sz="1400" dirty="0"/>
              <a:t>Use language client most comfortable with</a:t>
            </a:r>
          </a:p>
          <a:p>
            <a:r>
              <a:rPr lang="en-US" sz="1400" dirty="0"/>
              <a:t>Collect stories that the CP tells themselves</a:t>
            </a:r>
          </a:p>
          <a:p>
            <a:r>
              <a:rPr lang="en-US" sz="1400" dirty="0"/>
              <a:t>Prompts for key elements</a:t>
            </a:r>
          </a:p>
          <a:p>
            <a:endParaRPr lang="en-US" sz="1400" dirty="0"/>
          </a:p>
        </p:txBody>
      </p:sp>
      <p:sp>
        <p:nvSpPr>
          <p:cNvPr id="4" name="Text Placeholder 3">
            <a:extLst>
              <a:ext uri="{FF2B5EF4-FFF2-40B4-BE49-F238E27FC236}">
                <a16:creationId xmlns:a16="http://schemas.microsoft.com/office/drawing/2014/main" id="{CD4BF0BE-54BB-128E-7A1A-C3C961DB866A}"/>
              </a:ext>
            </a:extLst>
          </p:cNvPr>
          <p:cNvSpPr>
            <a:spLocks noGrp="1"/>
          </p:cNvSpPr>
          <p:nvPr>
            <p:ph type="body" sz="quarter" idx="16"/>
          </p:nvPr>
        </p:nvSpPr>
        <p:spPr>
          <a:xfrm>
            <a:off x="6149975" y="1867698"/>
            <a:ext cx="5419754" cy="4201632"/>
          </a:xfrm>
        </p:spPr>
        <p:txBody>
          <a:bodyPr/>
          <a:lstStyle/>
          <a:p>
            <a:pPr marL="0" indent="0">
              <a:buNone/>
            </a:pPr>
            <a:r>
              <a:rPr lang="en-US" sz="1400" dirty="0"/>
              <a:t>Storytelling</a:t>
            </a:r>
          </a:p>
          <a:p>
            <a:r>
              <a:rPr lang="en-US" sz="1400" dirty="0"/>
              <a:t>Painting a picture for the next person</a:t>
            </a:r>
          </a:p>
          <a:p>
            <a:pPr lvl="1"/>
            <a:r>
              <a:rPr lang="en-US" sz="1400" dirty="0"/>
              <a:t>Bringing in 5 senses, emotions, as much detail as possible, suspense, what led to what, maintain interest, make someone understand what was going on</a:t>
            </a:r>
          </a:p>
          <a:p>
            <a:r>
              <a:rPr lang="en-US" sz="1400" dirty="0"/>
              <a:t>Communicate impact, share the process</a:t>
            </a:r>
          </a:p>
          <a:p>
            <a:r>
              <a:rPr lang="en-US" sz="1400" dirty="0"/>
              <a:t>Use quotes, photos, video clips</a:t>
            </a:r>
          </a:p>
          <a:p>
            <a:r>
              <a:rPr lang="en-US" sz="1400" dirty="0"/>
              <a:t>Answer the ‘So what?’ why LISTEN is different</a:t>
            </a:r>
          </a:p>
          <a:p>
            <a:r>
              <a:rPr lang="en-US" sz="1400" dirty="0"/>
              <a:t>Capture stories that demonstrate </a:t>
            </a:r>
            <a:r>
              <a:rPr lang="en-US" sz="1400" dirty="0" err="1"/>
              <a:t>sustanability</a:t>
            </a:r>
            <a:endParaRPr lang="en-US" sz="1400" dirty="0"/>
          </a:p>
          <a:p>
            <a:r>
              <a:rPr lang="en-US" sz="1400" dirty="0"/>
              <a:t>Use various/mixed methods to tell story</a:t>
            </a:r>
          </a:p>
          <a:p>
            <a:r>
              <a:rPr lang="en-US" sz="1400" dirty="0"/>
              <a:t>Everyone is a storyteller – tips to get started, tell someone first in your own words</a:t>
            </a:r>
          </a:p>
          <a:p>
            <a:r>
              <a:rPr lang="en-US" sz="1400" dirty="0"/>
              <a:t>Pros and Cons of methods of collecting stories</a:t>
            </a:r>
          </a:p>
          <a:p>
            <a:r>
              <a:rPr lang="en-US" sz="1400" dirty="0"/>
              <a:t>Review stories with communities</a:t>
            </a:r>
          </a:p>
          <a:p>
            <a:r>
              <a:rPr lang="en-US" sz="1400" dirty="0"/>
              <a:t>Go back to the client who’s story you want to share to get more details and their input on the story before submitting</a:t>
            </a:r>
          </a:p>
          <a:p>
            <a:r>
              <a:rPr lang="en-US" sz="1400" dirty="0"/>
              <a:t>Share examples of powerful stories and </a:t>
            </a:r>
            <a:r>
              <a:rPr lang="en-US" sz="1400" i="1" dirty="0"/>
              <a:t>why</a:t>
            </a:r>
            <a:r>
              <a:rPr lang="en-US" sz="1400" dirty="0"/>
              <a:t> they work</a:t>
            </a:r>
          </a:p>
          <a:p>
            <a:endParaRPr lang="en-US" sz="1400" dirty="0"/>
          </a:p>
          <a:p>
            <a:endParaRPr lang="en-US" sz="1400" dirty="0"/>
          </a:p>
          <a:p>
            <a:endParaRPr lang="en-US" sz="1400" dirty="0"/>
          </a:p>
        </p:txBody>
      </p:sp>
      <p:sp>
        <p:nvSpPr>
          <p:cNvPr id="5" name="Text Placeholder 4">
            <a:extLst>
              <a:ext uri="{FF2B5EF4-FFF2-40B4-BE49-F238E27FC236}">
                <a16:creationId xmlns:a16="http://schemas.microsoft.com/office/drawing/2014/main" id="{F0DE795E-377B-6540-3237-47323ABE8FEE}"/>
              </a:ext>
            </a:extLst>
          </p:cNvPr>
          <p:cNvSpPr>
            <a:spLocks noGrp="1"/>
          </p:cNvSpPr>
          <p:nvPr>
            <p:ph type="body" sz="quarter" idx="13"/>
          </p:nvPr>
        </p:nvSpPr>
        <p:spPr>
          <a:xfrm>
            <a:off x="687547" y="602457"/>
            <a:ext cx="10031253" cy="684213"/>
          </a:xfrm>
        </p:spPr>
        <p:txBody>
          <a:bodyPr/>
          <a:lstStyle/>
          <a:p>
            <a:r>
              <a:rPr lang="en-US" dirty="0"/>
              <a:t>Documentation &amp; Storytelling Guide</a:t>
            </a:r>
          </a:p>
        </p:txBody>
      </p:sp>
      <p:sp>
        <p:nvSpPr>
          <p:cNvPr id="6" name="Footer Placeholder 5">
            <a:extLst>
              <a:ext uri="{FF2B5EF4-FFF2-40B4-BE49-F238E27FC236}">
                <a16:creationId xmlns:a16="http://schemas.microsoft.com/office/drawing/2014/main" id="{B25B96F2-49DB-B739-E144-EC953D6FD2A7}"/>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344041638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757529-8C44-83FD-EB36-E3493CD9EEBF}"/>
              </a:ext>
            </a:extLst>
          </p:cNvPr>
          <p:cNvSpPr>
            <a:spLocks noGrp="1"/>
          </p:cNvSpPr>
          <p:nvPr>
            <p:ph type="body" sz="quarter" idx="14"/>
          </p:nvPr>
        </p:nvSpPr>
        <p:spPr>
          <a:xfrm>
            <a:off x="677070" y="1394621"/>
            <a:ext cx="6319043" cy="365126"/>
          </a:xfrm>
        </p:spPr>
        <p:txBody>
          <a:bodyPr/>
          <a:lstStyle/>
          <a:p>
            <a:r>
              <a:rPr lang="en-US" b="1" dirty="0"/>
              <a:t>Storytelling</a:t>
            </a:r>
          </a:p>
        </p:txBody>
      </p:sp>
      <p:sp>
        <p:nvSpPr>
          <p:cNvPr id="3" name="Text Placeholder 2">
            <a:extLst>
              <a:ext uri="{FF2B5EF4-FFF2-40B4-BE49-F238E27FC236}">
                <a16:creationId xmlns:a16="http://schemas.microsoft.com/office/drawing/2014/main" id="{E905EBF1-98AF-5612-E4B7-1BAFC136FD59}"/>
              </a:ext>
            </a:extLst>
          </p:cNvPr>
          <p:cNvSpPr>
            <a:spLocks noGrp="1"/>
          </p:cNvSpPr>
          <p:nvPr>
            <p:ph type="body" sz="quarter" idx="15"/>
          </p:nvPr>
        </p:nvSpPr>
        <p:spPr>
          <a:xfrm>
            <a:off x="687388" y="1867698"/>
            <a:ext cx="5336381" cy="4201632"/>
          </a:xfrm>
        </p:spPr>
        <p:txBody>
          <a:bodyPr/>
          <a:lstStyle/>
          <a:p>
            <a:r>
              <a:rPr lang="en-US" sz="1400" dirty="0"/>
              <a:t>Set the context – what usually happens, </a:t>
            </a:r>
          </a:p>
          <a:p>
            <a:r>
              <a:rPr lang="en-US" sz="1400" dirty="0"/>
              <a:t>What happened this time</a:t>
            </a:r>
          </a:p>
          <a:p>
            <a:r>
              <a:rPr lang="en-US" sz="1400" dirty="0"/>
              <a:t>Why is that different / meaningful? </a:t>
            </a:r>
          </a:p>
          <a:p>
            <a:endParaRPr lang="en-US" sz="1400" dirty="0"/>
          </a:p>
          <a:p>
            <a:pPr marL="0" indent="0">
              <a:buNone/>
            </a:pPr>
            <a:endParaRPr lang="en-US" sz="1400" dirty="0"/>
          </a:p>
          <a:p>
            <a:r>
              <a:rPr lang="en-US" sz="1400" dirty="0"/>
              <a:t>Learning from a challenge/failure</a:t>
            </a:r>
          </a:p>
          <a:p>
            <a:r>
              <a:rPr lang="en-US" sz="1400" dirty="0"/>
              <a:t>Change in mindset</a:t>
            </a:r>
          </a:p>
          <a:p>
            <a:r>
              <a:rPr lang="en-US" sz="1400" dirty="0"/>
              <a:t>Other types of change (change in how services are offered, in how we interact with clients, </a:t>
            </a:r>
            <a:r>
              <a:rPr lang="en-US" sz="1400" dirty="0" err="1"/>
              <a:t>etc</a:t>
            </a:r>
            <a:r>
              <a:rPr lang="en-US" sz="1400" dirty="0"/>
              <a:t>)</a:t>
            </a:r>
          </a:p>
          <a:p>
            <a:r>
              <a:rPr lang="en-US" sz="1400" dirty="0"/>
              <a:t>You or a client discovered something new</a:t>
            </a:r>
          </a:p>
          <a:p>
            <a:r>
              <a:rPr lang="en-US" sz="1400" dirty="0"/>
              <a:t>New relationships</a:t>
            </a:r>
          </a:p>
          <a:p>
            <a:r>
              <a:rPr lang="en-US" sz="1400" dirty="0"/>
              <a:t>Communities taking action on their own</a:t>
            </a:r>
          </a:p>
          <a:p>
            <a:r>
              <a:rPr lang="en-US" sz="1400" dirty="0"/>
              <a:t>Capture the stumbles along the way that led to success - let</a:t>
            </a:r>
          </a:p>
          <a:p>
            <a:endParaRPr lang="en-US" sz="1400" dirty="0"/>
          </a:p>
        </p:txBody>
      </p:sp>
      <p:sp>
        <p:nvSpPr>
          <p:cNvPr id="5" name="Text Placeholder 4">
            <a:extLst>
              <a:ext uri="{FF2B5EF4-FFF2-40B4-BE49-F238E27FC236}">
                <a16:creationId xmlns:a16="http://schemas.microsoft.com/office/drawing/2014/main" id="{F0DE795E-377B-6540-3237-47323ABE8FEE}"/>
              </a:ext>
            </a:extLst>
          </p:cNvPr>
          <p:cNvSpPr>
            <a:spLocks noGrp="1"/>
          </p:cNvSpPr>
          <p:nvPr>
            <p:ph type="body" sz="quarter" idx="13"/>
          </p:nvPr>
        </p:nvSpPr>
        <p:spPr>
          <a:xfrm>
            <a:off x="687547" y="602457"/>
            <a:ext cx="10031253" cy="684213"/>
          </a:xfrm>
        </p:spPr>
        <p:txBody>
          <a:bodyPr/>
          <a:lstStyle/>
          <a:p>
            <a:r>
              <a:rPr lang="en-US" dirty="0"/>
              <a:t>Documentation &amp; Storytelling Guide</a:t>
            </a:r>
          </a:p>
        </p:txBody>
      </p:sp>
      <p:sp>
        <p:nvSpPr>
          <p:cNvPr id="6" name="Footer Placeholder 5">
            <a:extLst>
              <a:ext uri="{FF2B5EF4-FFF2-40B4-BE49-F238E27FC236}">
                <a16:creationId xmlns:a16="http://schemas.microsoft.com/office/drawing/2014/main" id="{B25B96F2-49DB-B739-E144-EC953D6FD2A7}"/>
              </a:ext>
            </a:extLst>
          </p:cNvPr>
          <p:cNvSpPr>
            <a:spLocks noGrp="1"/>
          </p:cNvSpPr>
          <p:nvPr>
            <p:ph type="ftr" sz="quarter" idx="17"/>
          </p:nvPr>
        </p:nvSpPr>
        <p:spPr/>
        <p:txBody>
          <a:bodyPr/>
          <a:lstStyle/>
          <a:p>
            <a:endParaRPr lang="en-US">
              <a:latin typeface="Avenir Next" panose="020B0503020202020204" pitchFamily="34" charset="0"/>
            </a:endParaRPr>
          </a:p>
        </p:txBody>
      </p:sp>
      <p:sp>
        <p:nvSpPr>
          <p:cNvPr id="8" name="Text Placeholder 7">
            <a:extLst>
              <a:ext uri="{FF2B5EF4-FFF2-40B4-BE49-F238E27FC236}">
                <a16:creationId xmlns:a16="http://schemas.microsoft.com/office/drawing/2014/main" id="{ABF3B266-8B7A-5023-BAE6-8AB8DD1ED9BD}"/>
              </a:ext>
            </a:extLst>
          </p:cNvPr>
          <p:cNvSpPr>
            <a:spLocks noGrp="1"/>
          </p:cNvSpPr>
          <p:nvPr>
            <p:ph type="body" sz="quarter" idx="16"/>
          </p:nvPr>
        </p:nvSpPr>
        <p:spPr>
          <a:xfrm>
            <a:off x="6149975" y="1867698"/>
            <a:ext cx="5419754" cy="4201632"/>
          </a:xfrm>
        </p:spPr>
        <p:txBody>
          <a:bodyPr/>
          <a:lstStyle/>
          <a:p>
            <a:r>
              <a:rPr lang="en-US" dirty="0"/>
              <a:t>What is something you will never forget?</a:t>
            </a:r>
          </a:p>
          <a:p>
            <a:r>
              <a:rPr lang="en-US" dirty="0"/>
              <a:t>Where have you seen a shift in perspective or mindset with clients, communities, stakeholders, yourself?</a:t>
            </a:r>
          </a:p>
          <a:p>
            <a:endParaRPr lang="en-US" dirty="0"/>
          </a:p>
          <a:p>
            <a:endParaRPr lang="en-US" dirty="0"/>
          </a:p>
        </p:txBody>
      </p:sp>
    </p:spTree>
    <p:extLst>
      <p:ext uri="{BB962C8B-B14F-4D97-AF65-F5344CB8AC3E}">
        <p14:creationId xmlns:p14="http://schemas.microsoft.com/office/powerpoint/2010/main" val="188905151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a:xfrm>
            <a:off x="687388" y="1384300"/>
            <a:ext cx="5336381" cy="4685030"/>
          </a:xfrm>
        </p:spPr>
        <p:txBody>
          <a:bodyPr/>
          <a:lstStyle/>
          <a:p>
            <a:r>
              <a:rPr lang="en-US" b="1" dirty="0"/>
              <a:t>Community Leaders</a:t>
            </a:r>
          </a:p>
          <a:p>
            <a:pPr lvl="2"/>
            <a:r>
              <a:rPr lang="en-US" dirty="0"/>
              <a:t>Impact of mobile clinics</a:t>
            </a:r>
          </a:p>
          <a:p>
            <a:pPr lvl="3"/>
            <a:r>
              <a:rPr lang="en-US" dirty="0"/>
              <a:t>Describe challenges of accessing screening – barriers with distance and time required, even lack of seeking out preventative services because ‘not sick’</a:t>
            </a:r>
          </a:p>
          <a:p>
            <a:pPr lvl="3"/>
            <a:r>
              <a:rPr lang="en-US" dirty="0"/>
              <a:t>Introduction of mobile clinics </a:t>
            </a:r>
          </a:p>
          <a:p>
            <a:pPr lvl="3"/>
            <a:r>
              <a:rPr lang="en-US" dirty="0"/>
              <a:t>Quote about impact</a:t>
            </a:r>
          </a:p>
          <a:p>
            <a:pPr lvl="3"/>
            <a:r>
              <a:rPr lang="en-US" dirty="0"/>
              <a:t>Data about connecting clients with positive results to clinic</a:t>
            </a:r>
          </a:p>
          <a:p>
            <a:r>
              <a:rPr lang="en-US" b="1" dirty="0"/>
              <a:t>Teachers</a:t>
            </a:r>
          </a:p>
          <a:p>
            <a:pPr lvl="2"/>
            <a:r>
              <a:rPr lang="en-US" dirty="0"/>
              <a:t>Previously produced soap but did not work due to challenges with lack of receipt books, pot</a:t>
            </a:r>
          </a:p>
          <a:p>
            <a:pPr lvl="2"/>
            <a:r>
              <a:rPr lang="en-US" dirty="0"/>
              <a:t>LISTEN purchased receipt book, pot, support with EF, snacks for student participants</a:t>
            </a:r>
          </a:p>
          <a:p>
            <a:pPr lvl="2"/>
            <a:r>
              <a:rPr lang="en-US" dirty="0"/>
              <a:t>Students engaged, making floor polish and soap</a:t>
            </a:r>
          </a:p>
          <a:p>
            <a:pPr lvl="2"/>
            <a:r>
              <a:rPr lang="en-US" dirty="0"/>
              <a:t>Financial skills with students </a:t>
            </a:r>
          </a:p>
        </p:txBody>
      </p:sp>
      <p:sp>
        <p:nvSpPr>
          <p:cNvPr id="8" name="Text Placeholder 7">
            <a:extLst>
              <a:ext uri="{FF2B5EF4-FFF2-40B4-BE49-F238E27FC236}">
                <a16:creationId xmlns:a16="http://schemas.microsoft.com/office/drawing/2014/main" id="{393DA469-B428-7ADA-6208-7AEB451B0B23}"/>
              </a:ext>
            </a:extLst>
          </p:cNvPr>
          <p:cNvSpPr>
            <a:spLocks noGrp="1"/>
          </p:cNvSpPr>
          <p:nvPr>
            <p:ph type="body" sz="quarter" idx="16"/>
          </p:nvPr>
        </p:nvSpPr>
        <p:spPr>
          <a:xfrm>
            <a:off x="6149975" y="1384300"/>
            <a:ext cx="5419754" cy="4685030"/>
          </a:xfrm>
        </p:spPr>
        <p:txBody>
          <a:bodyPr/>
          <a:lstStyle/>
          <a:p>
            <a:r>
              <a:rPr lang="en-US" b="1" dirty="0"/>
              <a:t>FC</a:t>
            </a:r>
          </a:p>
          <a:p>
            <a:pPr lvl="2"/>
            <a:r>
              <a:rPr lang="en-US" dirty="0"/>
              <a:t>Even those who miss health talks due to being in school hear about it from other members of the team -&gt; extended reach of health talks</a:t>
            </a:r>
          </a:p>
          <a:p>
            <a:r>
              <a:rPr lang="en-US" b="1" dirty="0"/>
              <a:t>Clinic Sister</a:t>
            </a:r>
          </a:p>
          <a:p>
            <a:pPr lvl="2"/>
            <a:r>
              <a:rPr lang="en-US" dirty="0"/>
              <a:t>“LISTEN doesn’t just impose things on us”</a:t>
            </a:r>
          </a:p>
          <a:p>
            <a:pPr lvl="2"/>
            <a:r>
              <a:rPr lang="en-US" dirty="0"/>
              <a:t>“It was a different story”</a:t>
            </a:r>
          </a:p>
          <a:p>
            <a:pPr lvl="2"/>
            <a:r>
              <a:rPr lang="en-US" dirty="0"/>
              <a:t>“It is working wonders”</a:t>
            </a:r>
          </a:p>
          <a:p>
            <a:pPr lvl="2"/>
            <a:r>
              <a:rPr lang="en-US" dirty="0"/>
              <a:t>”It is one of the best”</a:t>
            </a:r>
          </a:p>
          <a:p>
            <a:pPr lvl="2"/>
            <a:r>
              <a:rPr lang="en-US" dirty="0"/>
              <a:t>Set the context of what usual funding looks like – strategy given to clinic</a:t>
            </a:r>
          </a:p>
          <a:p>
            <a:pPr lvl="2"/>
            <a:r>
              <a:rPr lang="en-US" dirty="0"/>
              <a:t>Clinic developed strategies around teenage mothers</a:t>
            </a:r>
          </a:p>
          <a:p>
            <a:pPr lvl="3"/>
            <a:r>
              <a:rPr lang="en-US" dirty="0"/>
              <a:t>Early morning education series</a:t>
            </a:r>
          </a:p>
          <a:p>
            <a:endParaRPr lang="en-US" dirty="0"/>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Potential Story Frames</a:t>
            </a:r>
          </a:p>
        </p:txBody>
      </p:sp>
    </p:spTree>
    <p:extLst>
      <p:ext uri="{BB962C8B-B14F-4D97-AF65-F5344CB8AC3E}">
        <p14:creationId xmlns:p14="http://schemas.microsoft.com/office/powerpoint/2010/main" val="206737098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a:xfrm>
            <a:off x="114300" y="684213"/>
            <a:ext cx="11925300" cy="6173787"/>
          </a:xfrm>
        </p:spPr>
        <p:txBody>
          <a:bodyPr/>
          <a:lstStyle/>
          <a:p>
            <a:pPr marL="0" indent="0">
              <a:buNone/>
            </a:pPr>
            <a:r>
              <a:rPr lang="en-US" sz="1050" b="1" dirty="0"/>
              <a:t>Eswatini Case Study: Teenage Pregnancy Dialogues </a:t>
            </a:r>
            <a:endParaRPr lang="en-US" sz="1050" dirty="0"/>
          </a:p>
          <a:p>
            <a:pPr marL="0" indent="0">
              <a:buNone/>
            </a:pPr>
            <a:r>
              <a:rPr lang="en-US" sz="1050" dirty="0"/>
              <a:t>The </a:t>
            </a:r>
            <a:r>
              <a:rPr lang="en-US" sz="1050" dirty="0" err="1"/>
              <a:t>Luyengweni</a:t>
            </a:r>
            <a:r>
              <a:rPr lang="en-US" sz="1050" dirty="0"/>
              <a:t> chiefdom was provided with an overview of relevant data from health facilities in its catchment area, resulting in the identification of high rates of teenage pregnancy as a priority area of concern for the chiefdom. The community chiefdom leadership then collaborated with health providers and with support from the MOH LISTEN team, conducted community dialogues for over 175 community members. Of these 35 (20%) were adolescent girls 10-19 years, others engaged included male partners, parents/caregivers and community leadership. </a:t>
            </a:r>
          </a:p>
          <a:p>
            <a:pPr marL="0" indent="0">
              <a:buNone/>
            </a:pPr>
            <a:r>
              <a:rPr lang="en-US" sz="1050" dirty="0"/>
              <a:t>Risk factors identified during the dialogues included bus conductors who target students using public transportation, girls from child-headed homes, girls in lower secondary school as males believed they were virgins and targeted them, low self-esteem, peer pressure, bullying, poverty, no relationship with a caregiver, early sexual debut, belief that sex will keep the partner, gender-based violence (GBV), and lack of knowledge of available sexual and reproductive health (SRH) services. </a:t>
            </a:r>
          </a:p>
          <a:p>
            <a:pPr marL="0" indent="0">
              <a:buNone/>
            </a:pPr>
            <a:r>
              <a:rPr lang="en-US" sz="1050" dirty="0"/>
              <a:t>Potential solutions to preventing teenage pregnancies as identified by the community included: </a:t>
            </a:r>
          </a:p>
          <a:p>
            <a:r>
              <a:rPr lang="en-US" sz="1050" dirty="0"/>
              <a:t>Improve relationship with the girl child by dedicating time to bond and share advise </a:t>
            </a:r>
          </a:p>
          <a:p>
            <a:r>
              <a:rPr lang="en-US" sz="1050" dirty="0"/>
              <a:t>Provide for AGYW basic needs, toiletries, and sanitary pads, which are usually expensive and </a:t>
            </a:r>
          </a:p>
          <a:p>
            <a:r>
              <a:rPr lang="en-US" sz="1050" dirty="0"/>
              <a:t>inaccessible </a:t>
            </a:r>
          </a:p>
          <a:p>
            <a:r>
              <a:rPr lang="en-US" sz="1050" dirty="0"/>
              <a:t>Consistently keep track of school performance </a:t>
            </a:r>
          </a:p>
          <a:p>
            <a:r>
              <a:rPr lang="en-US" sz="1050" dirty="0"/>
              <a:t>Raising knowledge and awareness of gender and HIV, developing critical life skills, educate parents and </a:t>
            </a:r>
          </a:p>
          <a:p>
            <a:r>
              <a:rPr lang="en-US" sz="1050" dirty="0"/>
              <a:t>caregivers on risks of early sexual debut, unprotected sex and the available services to prevent </a:t>
            </a:r>
          </a:p>
          <a:p>
            <a:r>
              <a:rPr lang="en-US" sz="1050" dirty="0"/>
              <a:t>unwanted pregnancies and how to engage AGYW </a:t>
            </a:r>
          </a:p>
          <a:p>
            <a:r>
              <a:rPr lang="en-US" sz="1050" dirty="0"/>
              <a:t>Identifying children at risk of abuse and ensuring that they receive guidance and counselling, and </a:t>
            </a:r>
          </a:p>
          <a:p>
            <a:r>
              <a:rPr lang="en-US" sz="1050" dirty="0"/>
              <a:t>medical attention where necessary </a:t>
            </a:r>
          </a:p>
          <a:p>
            <a:r>
              <a:rPr lang="en-US" sz="1050" dirty="0"/>
              <a:t>Strengthening relationships between schools and communities to promote engagement in, and </a:t>
            </a:r>
          </a:p>
          <a:p>
            <a:r>
              <a:rPr lang="en-US" sz="1050" dirty="0"/>
              <a:t>ownership of, children’s education and support youth </a:t>
            </a:r>
          </a:p>
          <a:p>
            <a:r>
              <a:rPr lang="en-US" sz="1050" dirty="0"/>
              <a:t>Community programs to prioritize youth welfare </a:t>
            </a:r>
          </a:p>
          <a:p>
            <a:r>
              <a:rPr lang="en-US" sz="1050" dirty="0"/>
              <a:t>Bring back cultural practices that instill values e.g., reed dance-targets virgins/adolescents, </a:t>
            </a:r>
            <a:r>
              <a:rPr lang="en-US" sz="1050" dirty="0" err="1"/>
              <a:t>lusekwane</a:t>
            </a:r>
            <a:r>
              <a:rPr lang="en-US" sz="1050" dirty="0"/>
              <a:t>- </a:t>
            </a:r>
          </a:p>
          <a:p>
            <a:r>
              <a:rPr lang="en-US" sz="1050" dirty="0"/>
              <a:t>target Adolescent and young men without children </a:t>
            </a:r>
          </a:p>
          <a:p>
            <a:pPr marL="0" indent="0">
              <a:buNone/>
            </a:pPr>
            <a:r>
              <a:rPr lang="en-US" sz="1050" dirty="0"/>
              <a:t>Through ongoing application of the HCD process, the chiefdom leadership engaged with representatives from three (3) schools in the community to creatively solve the complex problem of teenage pregnancies. Through a collaborative process, it was determined that: </a:t>
            </a:r>
          </a:p>
          <a:p>
            <a:pPr lvl="1"/>
            <a:r>
              <a:rPr lang="en-US" sz="1050" dirty="0"/>
              <a:t>-  The schools will conduct weekly educational sessions on various topics such as HIV prevention, SRH, and self-esteem. Collaborators and potential resource persons for the sessions were identified. The first of these sessions was conducted by </a:t>
            </a:r>
            <a:r>
              <a:rPr lang="en-US" sz="1050" dirty="0" err="1"/>
              <a:t>Usuthu</a:t>
            </a:r>
            <a:r>
              <a:rPr lang="en-US" sz="1050" dirty="0"/>
              <a:t> Mission Primary School and </a:t>
            </a:r>
            <a:r>
              <a:rPr lang="en-US" sz="1050" dirty="0" err="1"/>
              <a:t>Mhlabubovu</a:t>
            </a:r>
            <a:r>
              <a:rPr lang="en-US" sz="1050" dirty="0"/>
              <a:t> Primary School working with the local clinic, school health program and police to provide 595 girls and 457 boys with information on self-esteem, menstrual health, and GBV. </a:t>
            </a:r>
          </a:p>
          <a:p>
            <a:pPr lvl="1"/>
            <a:r>
              <a:rPr lang="en-US" sz="1050" dirty="0"/>
              <a:t>-  The schools will initiate life-skills projects such as making soap, fabric softeners and rearing broiler chickens, and offer training on entrepreneurship, financial literacy, and saving. Part of the proceeds will be used to buy school shoes, uniforms and toiletries for the AGYWs. </a:t>
            </a:r>
          </a:p>
          <a:p>
            <a:pPr lvl="1"/>
            <a:r>
              <a:rPr lang="en-US" sz="1050" dirty="0"/>
              <a:t>-  Target classes were defined as grades 5-7 </a:t>
            </a:r>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0" y="0"/>
            <a:ext cx="11504453" cy="684213"/>
          </a:xfrm>
        </p:spPr>
        <p:txBody>
          <a:bodyPr/>
          <a:lstStyle/>
          <a:p>
            <a:r>
              <a:rPr lang="en-US" dirty="0"/>
              <a:t>Impactful Story</a:t>
            </a:r>
          </a:p>
        </p:txBody>
      </p:sp>
    </p:spTree>
    <p:extLst>
      <p:ext uri="{BB962C8B-B14F-4D97-AF65-F5344CB8AC3E}">
        <p14:creationId xmlns:p14="http://schemas.microsoft.com/office/powerpoint/2010/main" val="15900439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7404C-DBC4-3E0E-740F-BCD081F39DF9}"/>
              </a:ext>
            </a:extLst>
          </p:cNvPr>
          <p:cNvSpPr>
            <a:spLocks noGrp="1"/>
          </p:cNvSpPr>
          <p:nvPr>
            <p:ph type="body" sz="quarter" idx="13"/>
          </p:nvPr>
        </p:nvSpPr>
        <p:spPr/>
        <p:txBody>
          <a:bodyPr/>
          <a:lstStyle/>
          <a:p>
            <a:r>
              <a:rPr lang="en-US" dirty="0"/>
              <a:t>Welcome</a:t>
            </a:r>
          </a:p>
        </p:txBody>
      </p:sp>
      <p:sp>
        <p:nvSpPr>
          <p:cNvPr id="3" name="Text Placeholder 2">
            <a:extLst>
              <a:ext uri="{FF2B5EF4-FFF2-40B4-BE49-F238E27FC236}">
                <a16:creationId xmlns:a16="http://schemas.microsoft.com/office/drawing/2014/main" id="{393FFF18-D293-1D0C-CC47-66D85EF24A6C}"/>
              </a:ext>
            </a:extLst>
          </p:cNvPr>
          <p:cNvSpPr>
            <a:spLocks noGrp="1"/>
          </p:cNvSpPr>
          <p:nvPr>
            <p:ph type="body" sz="quarter" idx="14"/>
          </p:nvPr>
        </p:nvSpPr>
        <p:spPr>
          <a:xfrm>
            <a:off x="677069" y="1394620"/>
            <a:ext cx="7330461" cy="4050506"/>
          </a:xfrm>
        </p:spPr>
        <p:txBody>
          <a:bodyPr/>
          <a:lstStyle/>
          <a:p>
            <a:pPr marL="342900" indent="-457200">
              <a:buFont typeface="Arial" panose="020B0604020202020204" pitchFamily="34" charset="0"/>
              <a:buChar char="•"/>
            </a:pPr>
            <a:r>
              <a:rPr lang="en-US" sz="2800" dirty="0"/>
              <a:t>Name</a:t>
            </a:r>
          </a:p>
          <a:p>
            <a:pPr marL="342900" indent="-457200">
              <a:buFont typeface="Arial" panose="020B0604020202020204" pitchFamily="34" charset="0"/>
              <a:buChar char="•"/>
            </a:pPr>
            <a:r>
              <a:rPr lang="en-US" sz="2800" dirty="0"/>
              <a:t>Who You are in Your Community</a:t>
            </a:r>
          </a:p>
          <a:p>
            <a:pPr marL="342900" indent="-457200">
              <a:buFont typeface="Arial" panose="020B0604020202020204" pitchFamily="34" charset="0"/>
              <a:buChar char="•"/>
            </a:pPr>
            <a:r>
              <a:rPr lang="en-US" sz="2800" dirty="0"/>
              <a:t>What does Storytelling Mean to You?</a:t>
            </a:r>
          </a:p>
        </p:txBody>
      </p:sp>
      <p:sp>
        <p:nvSpPr>
          <p:cNvPr id="5" name="Footer Placeholder 4">
            <a:extLst>
              <a:ext uri="{FF2B5EF4-FFF2-40B4-BE49-F238E27FC236}">
                <a16:creationId xmlns:a16="http://schemas.microsoft.com/office/drawing/2014/main" id="{709E64B6-D21E-7B2B-E8EE-22D9B295DA6A}"/>
              </a:ext>
            </a:extLst>
          </p:cNvPr>
          <p:cNvSpPr>
            <a:spLocks noGrp="1"/>
          </p:cNvSpPr>
          <p:nvPr>
            <p:ph type="ftr" sz="quarter" idx="16"/>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2169303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7BE2D-2DA7-D868-B1A6-56AB49877BC4}"/>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16AC62DB-069C-2BC2-400C-EB34C49824AC}"/>
              </a:ext>
            </a:extLst>
          </p:cNvPr>
          <p:cNvSpPr>
            <a:spLocks noGrp="1"/>
          </p:cNvSpPr>
          <p:nvPr>
            <p:ph type="body" sz="quarter" idx="15"/>
          </p:nvPr>
        </p:nvSpPr>
        <p:spPr>
          <a:xfrm>
            <a:off x="687388" y="2439194"/>
            <a:ext cx="7415212" cy="3630136"/>
          </a:xfrm>
        </p:spPr>
        <p:txBody>
          <a:bodyPr/>
          <a:lstStyle/>
          <a:p>
            <a:r>
              <a:rPr lang="en-US" dirty="0"/>
              <a:t>Next version of Cheat Sheet </a:t>
            </a:r>
          </a:p>
          <a:p>
            <a:r>
              <a:rPr lang="en-US" dirty="0"/>
              <a:t>Documenting &amp; Storytelling Guide – FM initial draft</a:t>
            </a:r>
          </a:p>
          <a:p>
            <a:pPr lvl="1"/>
            <a:r>
              <a:rPr lang="en-US" dirty="0"/>
              <a:t>With examples – FM &amp; </a:t>
            </a:r>
            <a:r>
              <a:rPr lang="en-US" dirty="0" err="1"/>
              <a:t>Sethu</a:t>
            </a:r>
            <a:endParaRPr lang="en-US" dirty="0"/>
          </a:p>
          <a:p>
            <a:r>
              <a:rPr lang="en-US" dirty="0"/>
              <a:t>Revised ’Success Story Template’ - </a:t>
            </a:r>
            <a:r>
              <a:rPr lang="en-US" dirty="0" err="1"/>
              <a:t>Sethu</a:t>
            </a:r>
            <a:endParaRPr lang="en-US" dirty="0"/>
          </a:p>
          <a:p>
            <a:r>
              <a:rPr lang="en-US" dirty="0"/>
              <a:t>Pilot ‘Share Your Story’ Box – Peer Educators</a:t>
            </a:r>
          </a:p>
          <a:p>
            <a:r>
              <a:rPr lang="en-US" dirty="0"/>
              <a:t>Write stories – Peer Educators &amp; LISTEN team</a:t>
            </a:r>
          </a:p>
          <a:p>
            <a:r>
              <a:rPr lang="en-US" dirty="0"/>
              <a:t>Review stories and provide feedback – FM </a:t>
            </a:r>
          </a:p>
          <a:p>
            <a:r>
              <a:rPr lang="en-US" dirty="0"/>
              <a:t>Expanded team utilizing templates for storytelling - </a:t>
            </a:r>
          </a:p>
        </p:txBody>
      </p:sp>
      <p:sp>
        <p:nvSpPr>
          <p:cNvPr id="5" name="Text Placeholder 4">
            <a:extLst>
              <a:ext uri="{FF2B5EF4-FFF2-40B4-BE49-F238E27FC236}">
                <a16:creationId xmlns:a16="http://schemas.microsoft.com/office/drawing/2014/main" id="{5449A77A-C398-B203-79D8-4801E03FB366}"/>
              </a:ext>
            </a:extLst>
          </p:cNvPr>
          <p:cNvSpPr>
            <a:spLocks noGrp="1"/>
          </p:cNvSpPr>
          <p:nvPr>
            <p:ph type="body" sz="quarter" idx="13"/>
          </p:nvPr>
        </p:nvSpPr>
        <p:spPr/>
        <p:txBody>
          <a:bodyPr/>
          <a:lstStyle/>
          <a:p>
            <a:r>
              <a:rPr lang="en-US" dirty="0"/>
              <a:t>Next Steps</a:t>
            </a:r>
          </a:p>
        </p:txBody>
      </p:sp>
      <p:sp>
        <p:nvSpPr>
          <p:cNvPr id="6" name="Footer Placeholder 5">
            <a:extLst>
              <a:ext uri="{FF2B5EF4-FFF2-40B4-BE49-F238E27FC236}">
                <a16:creationId xmlns:a16="http://schemas.microsoft.com/office/drawing/2014/main" id="{46BBD5A8-C131-A34E-ADCE-A8E7391A0DC0}"/>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5471790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C1B687-B609-4F12-DD59-1373795C6FA9}"/>
              </a:ext>
            </a:extLst>
          </p:cNvPr>
          <p:cNvSpPr>
            <a:spLocks noGrp="1"/>
          </p:cNvSpPr>
          <p:nvPr>
            <p:ph type="body" sz="quarter" idx="13"/>
          </p:nvPr>
        </p:nvSpPr>
        <p:spPr/>
        <p:txBody>
          <a:bodyPr/>
          <a:lstStyle/>
          <a:p>
            <a:r>
              <a:rPr lang="en-US" dirty="0"/>
              <a:t>Goals of Our Time Together</a:t>
            </a:r>
          </a:p>
        </p:txBody>
      </p:sp>
      <p:sp>
        <p:nvSpPr>
          <p:cNvPr id="3" name="Text Placeholder 2">
            <a:extLst>
              <a:ext uri="{FF2B5EF4-FFF2-40B4-BE49-F238E27FC236}">
                <a16:creationId xmlns:a16="http://schemas.microsoft.com/office/drawing/2014/main" id="{A14C0773-19A7-65B4-EC92-163294CD5862}"/>
              </a:ext>
            </a:extLst>
          </p:cNvPr>
          <p:cNvSpPr>
            <a:spLocks noGrp="1"/>
          </p:cNvSpPr>
          <p:nvPr>
            <p:ph type="body" sz="quarter" idx="14"/>
          </p:nvPr>
        </p:nvSpPr>
        <p:spPr>
          <a:xfrm>
            <a:off x="677070" y="1394620"/>
            <a:ext cx="7121456" cy="4050506"/>
          </a:xfrm>
        </p:spPr>
        <p:txBody>
          <a:bodyPr/>
          <a:lstStyle/>
          <a:p>
            <a:pPr marL="228600" indent="-342900">
              <a:buFont typeface="Arial" panose="020B0604020202020204" pitchFamily="34" charset="0"/>
              <a:buChar char="•"/>
            </a:pPr>
            <a:r>
              <a:rPr lang="en-US" sz="2000" dirty="0"/>
              <a:t>Review Findings</a:t>
            </a:r>
          </a:p>
          <a:p>
            <a:pPr marL="228600" indent="-342900">
              <a:buFont typeface="Arial" panose="020B0604020202020204" pitchFamily="34" charset="0"/>
              <a:buChar char="•"/>
            </a:pPr>
            <a:r>
              <a:rPr lang="en-US" sz="2000" dirty="0"/>
              <a:t>Identify Needs of Storytelling &amp; Documentation Tool</a:t>
            </a:r>
          </a:p>
          <a:p>
            <a:pPr marL="228600" indent="-342900">
              <a:buFont typeface="Arial" panose="020B0604020202020204" pitchFamily="34" charset="0"/>
              <a:buChar char="•"/>
            </a:pPr>
            <a:r>
              <a:rPr lang="en-US" sz="2000" dirty="0"/>
              <a:t>Build Prototype </a:t>
            </a:r>
          </a:p>
          <a:p>
            <a:pPr marL="228600" indent="-342900">
              <a:buFont typeface="Arial" panose="020B0604020202020204" pitchFamily="34" charset="0"/>
              <a:buChar char="•"/>
            </a:pPr>
            <a:r>
              <a:rPr lang="en-US" sz="2000" dirty="0"/>
              <a:t>Create Test Plan – who to test with, type of feedback to collect</a:t>
            </a:r>
          </a:p>
          <a:p>
            <a:pPr marL="228600" indent="-342900">
              <a:buFont typeface="Arial" panose="020B0604020202020204" pitchFamily="34" charset="0"/>
              <a:buChar char="•"/>
            </a:pPr>
            <a:r>
              <a:rPr lang="en-US" sz="2000" dirty="0"/>
              <a:t>Test Prototype and Collect Feedback</a:t>
            </a:r>
          </a:p>
          <a:p>
            <a:pPr marL="228600" indent="-342900">
              <a:buFont typeface="Arial" panose="020B0604020202020204" pitchFamily="34" charset="0"/>
              <a:buChar char="•"/>
            </a:pPr>
            <a:r>
              <a:rPr lang="en-US" sz="2000" dirty="0"/>
              <a:t>Revise Prototype Based on Feedback</a:t>
            </a:r>
          </a:p>
          <a:p>
            <a:pPr marL="228600" indent="-342900">
              <a:buFont typeface="Arial" panose="020B0604020202020204" pitchFamily="34" charset="0"/>
              <a:buChar char="•"/>
            </a:pPr>
            <a:r>
              <a:rPr lang="en-US" sz="2000" dirty="0"/>
              <a:t>A Plan Moving Forward</a:t>
            </a:r>
          </a:p>
          <a:p>
            <a:pPr marL="228600" indent="-342900">
              <a:buFont typeface="Arial" panose="020B0604020202020204" pitchFamily="34" charset="0"/>
              <a:buChar char="•"/>
            </a:pPr>
            <a:endParaRPr lang="en-US" sz="2000" dirty="0"/>
          </a:p>
          <a:p>
            <a:pPr marL="228600" indent="-342900">
              <a:buFont typeface="Arial" panose="020B0604020202020204" pitchFamily="34" charset="0"/>
              <a:buChar char="•"/>
            </a:pPr>
            <a:endParaRPr lang="en-US" sz="2000" dirty="0"/>
          </a:p>
          <a:p>
            <a:pPr indent="0"/>
            <a:r>
              <a:rPr lang="en-US" sz="2000" b="1" dirty="0"/>
              <a:t>What do we need to change / add?</a:t>
            </a:r>
          </a:p>
          <a:p>
            <a:pPr marL="228600" indent="-342900">
              <a:buFont typeface="Arial" panose="020B0604020202020204" pitchFamily="34" charset="0"/>
              <a:buChar char="•"/>
            </a:pPr>
            <a:endParaRPr lang="en-US" sz="2000" dirty="0"/>
          </a:p>
        </p:txBody>
      </p:sp>
      <p:sp>
        <p:nvSpPr>
          <p:cNvPr id="5" name="Footer Placeholder 4">
            <a:extLst>
              <a:ext uri="{FF2B5EF4-FFF2-40B4-BE49-F238E27FC236}">
                <a16:creationId xmlns:a16="http://schemas.microsoft.com/office/drawing/2014/main" id="{1E0D39FD-6BFF-1228-FC8C-94D84DFEAACB}"/>
              </a:ext>
            </a:extLst>
          </p:cNvPr>
          <p:cNvSpPr>
            <a:spLocks noGrp="1"/>
          </p:cNvSpPr>
          <p:nvPr>
            <p:ph type="ftr" sz="quarter" idx="16"/>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214127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16314-D5C9-3885-D3AF-5D25965A9FBB}"/>
              </a:ext>
            </a:extLst>
          </p:cNvPr>
          <p:cNvSpPr>
            <a:spLocks noGrp="1"/>
          </p:cNvSpPr>
          <p:nvPr>
            <p:ph type="body" sz="quarter" idx="14"/>
          </p:nvPr>
        </p:nvSpPr>
        <p:spPr/>
        <p:txBody>
          <a:bodyPr/>
          <a:lstStyle/>
          <a:p>
            <a:pPr indent="0">
              <a:spcAft>
                <a:spcPts val="1000"/>
              </a:spcAft>
            </a:pPr>
            <a:r>
              <a:rPr lang="en-US" b="1" dirty="0"/>
              <a:t>Review Mural Board</a:t>
            </a:r>
          </a:p>
        </p:txBody>
      </p:sp>
      <p:sp>
        <p:nvSpPr>
          <p:cNvPr id="4" name="Text Placeholder 3">
            <a:extLst>
              <a:ext uri="{FF2B5EF4-FFF2-40B4-BE49-F238E27FC236}">
                <a16:creationId xmlns:a16="http://schemas.microsoft.com/office/drawing/2014/main" id="{A7A9F952-228D-F4A7-042A-E9539518D0D2}"/>
              </a:ext>
            </a:extLst>
          </p:cNvPr>
          <p:cNvSpPr>
            <a:spLocks noGrp="1"/>
          </p:cNvSpPr>
          <p:nvPr>
            <p:ph type="body" sz="quarter" idx="15"/>
          </p:nvPr>
        </p:nvSpPr>
        <p:spPr/>
        <p:txBody>
          <a:bodyPr/>
          <a:lstStyle/>
          <a:p>
            <a:pPr marL="285750" indent="-285750">
              <a:spcAft>
                <a:spcPts val="1000"/>
              </a:spcAft>
            </a:pPr>
            <a:r>
              <a:rPr lang="en-US" b="1" dirty="0"/>
              <a:t>Purpose of Stories for LISTEN</a:t>
            </a:r>
          </a:p>
          <a:p>
            <a:pPr marL="285750" indent="-285750">
              <a:spcAft>
                <a:spcPts val="1000"/>
              </a:spcAft>
            </a:pPr>
            <a:endParaRPr lang="en-US" b="1" dirty="0"/>
          </a:p>
          <a:p>
            <a:pPr marL="285750" indent="-285750">
              <a:spcAft>
                <a:spcPts val="1000"/>
              </a:spcAft>
            </a:pPr>
            <a:r>
              <a:rPr lang="en-US" b="1" dirty="0"/>
              <a:t>What Makes a Good Story</a:t>
            </a:r>
          </a:p>
          <a:p>
            <a:pPr marL="285750" indent="-285750">
              <a:spcAft>
                <a:spcPts val="1000"/>
              </a:spcAft>
            </a:pPr>
            <a:endParaRPr lang="en-US" b="1" dirty="0"/>
          </a:p>
          <a:p>
            <a:pPr marL="285750" indent="-285750">
              <a:spcAft>
                <a:spcPts val="1000"/>
              </a:spcAft>
            </a:pPr>
            <a:r>
              <a:rPr lang="en-US" b="1" dirty="0"/>
              <a:t>Challenges</a:t>
            </a:r>
          </a:p>
          <a:p>
            <a:pPr marL="514350" lvl="1" indent="-285750">
              <a:spcAft>
                <a:spcPts val="1000"/>
              </a:spcAft>
            </a:pPr>
            <a:r>
              <a:rPr lang="en-US" dirty="0"/>
              <a:t>Community Concerns</a:t>
            </a:r>
          </a:p>
          <a:p>
            <a:pPr marL="514350" lvl="1" indent="-285750">
              <a:spcAft>
                <a:spcPts val="1000"/>
              </a:spcAft>
            </a:pPr>
            <a:r>
              <a:rPr lang="en-US" dirty="0"/>
              <a:t>Documentation</a:t>
            </a:r>
          </a:p>
          <a:p>
            <a:pPr marL="514350" lvl="1" indent="-285750">
              <a:spcAft>
                <a:spcPts val="1000"/>
              </a:spcAft>
            </a:pPr>
            <a:r>
              <a:rPr lang="en-US" dirty="0"/>
              <a:t>Storytelling</a:t>
            </a:r>
          </a:p>
        </p:txBody>
      </p:sp>
      <p:sp>
        <p:nvSpPr>
          <p:cNvPr id="6" name="Text Placeholder 5">
            <a:extLst>
              <a:ext uri="{FF2B5EF4-FFF2-40B4-BE49-F238E27FC236}">
                <a16:creationId xmlns:a16="http://schemas.microsoft.com/office/drawing/2014/main" id="{E4352CA1-963D-ED47-B260-FBA8D28CEEB1}"/>
              </a:ext>
            </a:extLst>
          </p:cNvPr>
          <p:cNvSpPr>
            <a:spLocks noGrp="1"/>
          </p:cNvSpPr>
          <p:nvPr>
            <p:ph type="body" sz="quarter" idx="16"/>
          </p:nvPr>
        </p:nvSpPr>
        <p:spPr/>
        <p:txBody>
          <a:bodyPr/>
          <a:lstStyle/>
          <a:p>
            <a:pPr marL="285750" indent="-285750">
              <a:spcAft>
                <a:spcPts val="1000"/>
              </a:spcAft>
            </a:pPr>
            <a:r>
              <a:rPr lang="en-US" b="1" dirty="0"/>
              <a:t>What Could Work</a:t>
            </a:r>
          </a:p>
          <a:p>
            <a:pPr marL="285750" indent="-285750">
              <a:spcAft>
                <a:spcPts val="1000"/>
              </a:spcAft>
            </a:pPr>
            <a:endParaRPr lang="en-US" b="1" dirty="0"/>
          </a:p>
          <a:p>
            <a:pPr marL="285750" indent="-285750">
              <a:spcAft>
                <a:spcPts val="1000"/>
              </a:spcAft>
            </a:pPr>
            <a:r>
              <a:rPr lang="en-US" b="1" dirty="0"/>
              <a:t>What We Need</a:t>
            </a:r>
          </a:p>
          <a:p>
            <a:endParaRPr lang="en-US" dirty="0"/>
          </a:p>
        </p:txBody>
      </p:sp>
      <p:sp>
        <p:nvSpPr>
          <p:cNvPr id="2" name="Text Placeholder 1">
            <a:extLst>
              <a:ext uri="{FF2B5EF4-FFF2-40B4-BE49-F238E27FC236}">
                <a16:creationId xmlns:a16="http://schemas.microsoft.com/office/drawing/2014/main" id="{3A906F2E-28E9-FD58-0CF5-F342752BDE18}"/>
              </a:ext>
            </a:extLst>
          </p:cNvPr>
          <p:cNvSpPr>
            <a:spLocks noGrp="1"/>
          </p:cNvSpPr>
          <p:nvPr>
            <p:ph type="body" sz="quarter" idx="13"/>
          </p:nvPr>
        </p:nvSpPr>
        <p:spPr/>
        <p:txBody>
          <a:bodyPr/>
          <a:lstStyle/>
          <a:p>
            <a:r>
              <a:rPr lang="en-US" dirty="0"/>
              <a:t>Discussion Themes</a:t>
            </a:r>
          </a:p>
        </p:txBody>
      </p:sp>
      <p:sp>
        <p:nvSpPr>
          <p:cNvPr id="5" name="Footer Placeholder 4">
            <a:extLst>
              <a:ext uri="{FF2B5EF4-FFF2-40B4-BE49-F238E27FC236}">
                <a16:creationId xmlns:a16="http://schemas.microsoft.com/office/drawing/2014/main" id="{D0A1C3C7-BF7F-8DCA-C207-96F41B7BC4D9}"/>
              </a:ext>
            </a:extLst>
          </p:cNvPr>
          <p:cNvSpPr>
            <a:spLocks noGrp="1"/>
          </p:cNvSpPr>
          <p:nvPr>
            <p:ph type="ftr" sz="quarter" idx="17"/>
          </p:nvPr>
        </p:nvSpPr>
        <p:spPr/>
        <p:txBody>
          <a:bodyPr/>
          <a:lstStyle/>
          <a:p>
            <a:endParaRPr lang="en-US">
              <a:latin typeface="Avenir Next" panose="020B0503020202020204" pitchFamily="34" charset="0"/>
            </a:endParaRPr>
          </a:p>
        </p:txBody>
      </p:sp>
    </p:spTree>
    <p:extLst>
      <p:ext uri="{BB962C8B-B14F-4D97-AF65-F5344CB8AC3E}">
        <p14:creationId xmlns:p14="http://schemas.microsoft.com/office/powerpoint/2010/main" val="18449429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16314-D5C9-3885-D3AF-5D25965A9FBB}"/>
              </a:ext>
            </a:extLst>
          </p:cNvPr>
          <p:cNvSpPr>
            <a:spLocks noGrp="1"/>
          </p:cNvSpPr>
          <p:nvPr>
            <p:ph type="body" sz="quarter" idx="14"/>
          </p:nvPr>
        </p:nvSpPr>
        <p:spPr/>
        <p:txBody>
          <a:bodyPr/>
          <a:lstStyle/>
          <a:p>
            <a:pPr indent="0">
              <a:spcAft>
                <a:spcPts val="1000"/>
              </a:spcAft>
            </a:pPr>
            <a:r>
              <a:rPr lang="en-US" b="1" dirty="0"/>
              <a:t>Review Mural Board</a:t>
            </a:r>
          </a:p>
        </p:txBody>
      </p:sp>
      <p:sp>
        <p:nvSpPr>
          <p:cNvPr id="4" name="Text Placeholder 3">
            <a:extLst>
              <a:ext uri="{FF2B5EF4-FFF2-40B4-BE49-F238E27FC236}">
                <a16:creationId xmlns:a16="http://schemas.microsoft.com/office/drawing/2014/main" id="{A7A9F952-228D-F4A7-042A-E9539518D0D2}"/>
              </a:ext>
            </a:extLst>
          </p:cNvPr>
          <p:cNvSpPr>
            <a:spLocks noGrp="1"/>
          </p:cNvSpPr>
          <p:nvPr>
            <p:ph type="body" sz="quarter" idx="15"/>
          </p:nvPr>
        </p:nvSpPr>
        <p:spPr/>
        <p:txBody>
          <a:bodyPr/>
          <a:lstStyle/>
          <a:p>
            <a:pPr marL="285750" indent="-285750">
              <a:spcAft>
                <a:spcPts val="1000"/>
              </a:spcAft>
            </a:pPr>
            <a:r>
              <a:rPr lang="en-US" b="1" dirty="0"/>
              <a:t>Purpose of Stories for LISTEN</a:t>
            </a:r>
          </a:p>
          <a:p>
            <a:pPr marL="285750" indent="-285750">
              <a:spcAft>
                <a:spcPts val="1000"/>
              </a:spcAft>
            </a:pPr>
            <a:endParaRPr lang="en-US" b="1" dirty="0"/>
          </a:p>
          <a:p>
            <a:pPr marL="285750" indent="-285750">
              <a:spcAft>
                <a:spcPts val="1000"/>
              </a:spcAft>
            </a:pPr>
            <a:r>
              <a:rPr lang="en-US" b="1" dirty="0"/>
              <a:t>What Makes a Good Story</a:t>
            </a:r>
          </a:p>
          <a:p>
            <a:pPr marL="285750" indent="-285750">
              <a:spcAft>
                <a:spcPts val="1000"/>
              </a:spcAft>
            </a:pPr>
            <a:endParaRPr lang="en-US" b="1" dirty="0"/>
          </a:p>
          <a:p>
            <a:pPr marL="285750" indent="-285750">
              <a:spcAft>
                <a:spcPts val="1000"/>
              </a:spcAft>
            </a:pPr>
            <a:r>
              <a:rPr lang="en-US" b="1" dirty="0"/>
              <a:t>Challenges</a:t>
            </a:r>
          </a:p>
          <a:p>
            <a:pPr marL="514350" lvl="1" indent="-285750">
              <a:spcAft>
                <a:spcPts val="1000"/>
              </a:spcAft>
            </a:pPr>
            <a:r>
              <a:rPr lang="en-US" dirty="0"/>
              <a:t>Community Concerns</a:t>
            </a:r>
          </a:p>
          <a:p>
            <a:pPr marL="514350" lvl="1" indent="-285750">
              <a:spcAft>
                <a:spcPts val="1000"/>
              </a:spcAft>
            </a:pPr>
            <a:r>
              <a:rPr lang="en-US" dirty="0"/>
              <a:t>Documentation</a:t>
            </a:r>
          </a:p>
          <a:p>
            <a:pPr marL="514350" lvl="1" indent="-285750">
              <a:spcAft>
                <a:spcPts val="1000"/>
              </a:spcAft>
            </a:pPr>
            <a:r>
              <a:rPr lang="en-US" dirty="0"/>
              <a:t>Storytelling</a:t>
            </a:r>
          </a:p>
        </p:txBody>
      </p:sp>
      <p:sp>
        <p:nvSpPr>
          <p:cNvPr id="2" name="Text Placeholder 1">
            <a:extLst>
              <a:ext uri="{FF2B5EF4-FFF2-40B4-BE49-F238E27FC236}">
                <a16:creationId xmlns:a16="http://schemas.microsoft.com/office/drawing/2014/main" id="{3A906F2E-28E9-FD58-0CF5-F342752BDE18}"/>
              </a:ext>
            </a:extLst>
          </p:cNvPr>
          <p:cNvSpPr>
            <a:spLocks noGrp="1"/>
          </p:cNvSpPr>
          <p:nvPr>
            <p:ph type="body" sz="quarter" idx="13"/>
          </p:nvPr>
        </p:nvSpPr>
        <p:spPr/>
        <p:txBody>
          <a:bodyPr/>
          <a:lstStyle/>
          <a:p>
            <a:r>
              <a:rPr lang="en-US" dirty="0"/>
              <a:t>Discussion Themes</a:t>
            </a:r>
          </a:p>
        </p:txBody>
      </p:sp>
      <p:sp>
        <p:nvSpPr>
          <p:cNvPr id="5" name="Footer Placeholder 4">
            <a:extLst>
              <a:ext uri="{FF2B5EF4-FFF2-40B4-BE49-F238E27FC236}">
                <a16:creationId xmlns:a16="http://schemas.microsoft.com/office/drawing/2014/main" id="{D0A1C3C7-BF7F-8DCA-C207-96F41B7BC4D9}"/>
              </a:ext>
            </a:extLst>
          </p:cNvPr>
          <p:cNvSpPr>
            <a:spLocks noGrp="1"/>
          </p:cNvSpPr>
          <p:nvPr>
            <p:ph type="ftr" sz="quarter" idx="17"/>
          </p:nvPr>
        </p:nvSpPr>
        <p:spPr/>
        <p:txBody>
          <a:bodyPr/>
          <a:lstStyle/>
          <a:p>
            <a:endParaRPr lang="en-US">
              <a:latin typeface="Avenir Next" panose="020B0503020202020204" pitchFamily="34" charset="0"/>
            </a:endParaRPr>
          </a:p>
        </p:txBody>
      </p:sp>
      <p:pic>
        <p:nvPicPr>
          <p:cNvPr id="8" name="Picture 7" descr="Diagram&#10;&#10;Description automatically generated">
            <a:extLst>
              <a:ext uri="{FF2B5EF4-FFF2-40B4-BE49-F238E27FC236}">
                <a16:creationId xmlns:a16="http://schemas.microsoft.com/office/drawing/2014/main" id="{160F6E5E-C5E9-FC7F-A242-D0E32BA7D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78" y="1326516"/>
            <a:ext cx="6146800" cy="5212396"/>
          </a:xfrm>
          <a:prstGeom prst="rect">
            <a:avLst/>
          </a:prstGeom>
        </p:spPr>
      </p:pic>
      <p:pic>
        <p:nvPicPr>
          <p:cNvPr id="12" name="Picture 11" descr="Diagram&#10;&#10;Description automatically generated with medium confidence">
            <a:extLst>
              <a:ext uri="{FF2B5EF4-FFF2-40B4-BE49-F238E27FC236}">
                <a16:creationId xmlns:a16="http://schemas.microsoft.com/office/drawing/2014/main" id="{2377C0AE-DF50-CD4A-09D7-912BF45DD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400" y="1336677"/>
            <a:ext cx="5502377" cy="4425316"/>
          </a:xfrm>
          <a:prstGeom prst="rect">
            <a:avLst/>
          </a:prstGeom>
        </p:spPr>
      </p:pic>
    </p:spTree>
    <p:extLst>
      <p:ext uri="{BB962C8B-B14F-4D97-AF65-F5344CB8AC3E}">
        <p14:creationId xmlns:p14="http://schemas.microsoft.com/office/powerpoint/2010/main" val="40969137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16314-D5C9-3885-D3AF-5D25965A9FBB}"/>
              </a:ext>
            </a:extLst>
          </p:cNvPr>
          <p:cNvSpPr>
            <a:spLocks noGrp="1"/>
          </p:cNvSpPr>
          <p:nvPr>
            <p:ph type="body" sz="quarter" idx="14"/>
          </p:nvPr>
        </p:nvSpPr>
        <p:spPr/>
        <p:txBody>
          <a:bodyPr/>
          <a:lstStyle/>
          <a:p>
            <a:pPr indent="0">
              <a:spcAft>
                <a:spcPts val="1000"/>
              </a:spcAft>
            </a:pPr>
            <a:r>
              <a:rPr lang="en-US" b="1" dirty="0"/>
              <a:t>Challenges</a:t>
            </a:r>
          </a:p>
        </p:txBody>
      </p:sp>
      <p:sp>
        <p:nvSpPr>
          <p:cNvPr id="2" name="Text Placeholder 1">
            <a:extLst>
              <a:ext uri="{FF2B5EF4-FFF2-40B4-BE49-F238E27FC236}">
                <a16:creationId xmlns:a16="http://schemas.microsoft.com/office/drawing/2014/main" id="{3A906F2E-28E9-FD58-0CF5-F342752BDE18}"/>
              </a:ext>
            </a:extLst>
          </p:cNvPr>
          <p:cNvSpPr>
            <a:spLocks noGrp="1"/>
          </p:cNvSpPr>
          <p:nvPr>
            <p:ph type="body" sz="quarter" idx="13"/>
          </p:nvPr>
        </p:nvSpPr>
        <p:spPr>
          <a:xfrm>
            <a:off x="687547" y="602457"/>
            <a:ext cx="8888253" cy="684213"/>
          </a:xfrm>
        </p:spPr>
        <p:txBody>
          <a:bodyPr/>
          <a:lstStyle/>
          <a:p>
            <a:r>
              <a:rPr lang="en-US" dirty="0"/>
              <a:t>Discussion Themes - Challenges</a:t>
            </a:r>
          </a:p>
        </p:txBody>
      </p:sp>
      <p:sp>
        <p:nvSpPr>
          <p:cNvPr id="5" name="Footer Placeholder 4">
            <a:extLst>
              <a:ext uri="{FF2B5EF4-FFF2-40B4-BE49-F238E27FC236}">
                <a16:creationId xmlns:a16="http://schemas.microsoft.com/office/drawing/2014/main" id="{D0A1C3C7-BF7F-8DCA-C207-96F41B7BC4D9}"/>
              </a:ext>
            </a:extLst>
          </p:cNvPr>
          <p:cNvSpPr>
            <a:spLocks noGrp="1"/>
          </p:cNvSpPr>
          <p:nvPr>
            <p:ph type="ftr" sz="quarter" idx="17"/>
          </p:nvPr>
        </p:nvSpPr>
        <p:spPr/>
        <p:txBody>
          <a:bodyPr/>
          <a:lstStyle/>
          <a:p>
            <a:endParaRPr lang="en-US">
              <a:latin typeface="Avenir Next" panose="020B0503020202020204" pitchFamily="34" charset="0"/>
            </a:endParaRPr>
          </a:p>
        </p:txBody>
      </p:sp>
      <p:pic>
        <p:nvPicPr>
          <p:cNvPr id="7" name="Picture 6" descr="Diagram&#10;&#10;Description automatically generated">
            <a:extLst>
              <a:ext uri="{FF2B5EF4-FFF2-40B4-BE49-F238E27FC236}">
                <a16:creationId xmlns:a16="http://schemas.microsoft.com/office/drawing/2014/main" id="{C8999751-FDBB-8F43-AC39-2C3D4F75E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03" y="1273175"/>
            <a:ext cx="3886200" cy="5448300"/>
          </a:xfrm>
          <a:prstGeom prst="rect">
            <a:avLst/>
          </a:prstGeom>
        </p:spPr>
      </p:pic>
      <p:pic>
        <p:nvPicPr>
          <p:cNvPr id="13" name="Picture 12" descr="Timeline&#10;&#10;Description automatically generated">
            <a:extLst>
              <a:ext uri="{FF2B5EF4-FFF2-40B4-BE49-F238E27FC236}">
                <a16:creationId xmlns:a16="http://schemas.microsoft.com/office/drawing/2014/main" id="{30BB045D-1F28-E6AA-1D6B-3DAFFC994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5147" y="1267619"/>
            <a:ext cx="2552700" cy="5232400"/>
          </a:xfrm>
          <a:prstGeom prst="rect">
            <a:avLst/>
          </a:prstGeom>
        </p:spPr>
      </p:pic>
      <p:pic>
        <p:nvPicPr>
          <p:cNvPr id="14" name="Picture 13" descr="Diagram&#10;&#10;Description automatically generated">
            <a:extLst>
              <a:ext uri="{FF2B5EF4-FFF2-40B4-BE49-F238E27FC236}">
                <a16:creationId xmlns:a16="http://schemas.microsoft.com/office/drawing/2014/main" id="{1A82E8F7-88C6-7D9E-CAA1-36DF4EB51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452" y="1267619"/>
            <a:ext cx="4576779" cy="4726021"/>
          </a:xfrm>
          <a:prstGeom prst="rect">
            <a:avLst/>
          </a:prstGeom>
        </p:spPr>
      </p:pic>
    </p:spTree>
    <p:extLst>
      <p:ext uri="{BB962C8B-B14F-4D97-AF65-F5344CB8AC3E}">
        <p14:creationId xmlns:p14="http://schemas.microsoft.com/office/powerpoint/2010/main" val="25527707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16314-D5C9-3885-D3AF-5D25965A9FBB}"/>
              </a:ext>
            </a:extLst>
          </p:cNvPr>
          <p:cNvSpPr>
            <a:spLocks noGrp="1"/>
          </p:cNvSpPr>
          <p:nvPr>
            <p:ph type="body" sz="quarter" idx="14"/>
          </p:nvPr>
        </p:nvSpPr>
        <p:spPr/>
        <p:txBody>
          <a:bodyPr/>
          <a:lstStyle/>
          <a:p>
            <a:pPr indent="0">
              <a:spcAft>
                <a:spcPts val="1000"/>
              </a:spcAft>
            </a:pPr>
            <a:r>
              <a:rPr lang="en-US" b="1" dirty="0"/>
              <a:t>Review Mural Board</a:t>
            </a:r>
          </a:p>
        </p:txBody>
      </p:sp>
      <p:sp>
        <p:nvSpPr>
          <p:cNvPr id="4" name="Text Placeholder 3">
            <a:extLst>
              <a:ext uri="{FF2B5EF4-FFF2-40B4-BE49-F238E27FC236}">
                <a16:creationId xmlns:a16="http://schemas.microsoft.com/office/drawing/2014/main" id="{A7A9F952-228D-F4A7-042A-E9539518D0D2}"/>
              </a:ext>
            </a:extLst>
          </p:cNvPr>
          <p:cNvSpPr>
            <a:spLocks noGrp="1"/>
          </p:cNvSpPr>
          <p:nvPr>
            <p:ph type="body" sz="quarter" idx="15"/>
          </p:nvPr>
        </p:nvSpPr>
        <p:spPr/>
        <p:txBody>
          <a:bodyPr/>
          <a:lstStyle/>
          <a:p>
            <a:pPr marL="285750" indent="-285750">
              <a:spcAft>
                <a:spcPts val="1000"/>
              </a:spcAft>
            </a:pPr>
            <a:r>
              <a:rPr lang="en-US" b="1" dirty="0"/>
              <a:t>Purpose of Stories for LISTEN</a:t>
            </a:r>
          </a:p>
          <a:p>
            <a:pPr marL="285750" indent="-285750">
              <a:spcAft>
                <a:spcPts val="1000"/>
              </a:spcAft>
            </a:pPr>
            <a:endParaRPr lang="en-US" b="1" dirty="0"/>
          </a:p>
          <a:p>
            <a:pPr marL="285750" indent="-285750">
              <a:spcAft>
                <a:spcPts val="1000"/>
              </a:spcAft>
            </a:pPr>
            <a:r>
              <a:rPr lang="en-US" b="1" dirty="0"/>
              <a:t>What Makes a Good Story</a:t>
            </a:r>
          </a:p>
          <a:p>
            <a:pPr marL="285750" indent="-285750">
              <a:spcAft>
                <a:spcPts val="1000"/>
              </a:spcAft>
            </a:pPr>
            <a:endParaRPr lang="en-US" b="1" dirty="0"/>
          </a:p>
          <a:p>
            <a:pPr marL="285750" indent="-285750">
              <a:spcAft>
                <a:spcPts val="1000"/>
              </a:spcAft>
            </a:pPr>
            <a:r>
              <a:rPr lang="en-US" b="1" dirty="0"/>
              <a:t>Challenges</a:t>
            </a:r>
          </a:p>
          <a:p>
            <a:pPr marL="514350" lvl="1" indent="-285750">
              <a:spcAft>
                <a:spcPts val="1000"/>
              </a:spcAft>
            </a:pPr>
            <a:r>
              <a:rPr lang="en-US" dirty="0"/>
              <a:t>Community Concerns</a:t>
            </a:r>
          </a:p>
          <a:p>
            <a:pPr marL="514350" lvl="1" indent="-285750">
              <a:spcAft>
                <a:spcPts val="1000"/>
              </a:spcAft>
            </a:pPr>
            <a:r>
              <a:rPr lang="en-US" dirty="0"/>
              <a:t>Documentation</a:t>
            </a:r>
          </a:p>
          <a:p>
            <a:pPr marL="514350" lvl="1" indent="-285750">
              <a:spcAft>
                <a:spcPts val="1000"/>
              </a:spcAft>
            </a:pPr>
            <a:r>
              <a:rPr lang="en-US" dirty="0"/>
              <a:t>Storytelling</a:t>
            </a:r>
          </a:p>
        </p:txBody>
      </p:sp>
      <p:sp>
        <p:nvSpPr>
          <p:cNvPr id="2" name="Text Placeholder 1">
            <a:extLst>
              <a:ext uri="{FF2B5EF4-FFF2-40B4-BE49-F238E27FC236}">
                <a16:creationId xmlns:a16="http://schemas.microsoft.com/office/drawing/2014/main" id="{3A906F2E-28E9-FD58-0CF5-F342752BDE18}"/>
              </a:ext>
            </a:extLst>
          </p:cNvPr>
          <p:cNvSpPr>
            <a:spLocks noGrp="1"/>
          </p:cNvSpPr>
          <p:nvPr>
            <p:ph type="body" sz="quarter" idx="13"/>
          </p:nvPr>
        </p:nvSpPr>
        <p:spPr/>
        <p:txBody>
          <a:bodyPr/>
          <a:lstStyle/>
          <a:p>
            <a:r>
              <a:rPr lang="en-US" dirty="0"/>
              <a:t>Discussion Themes</a:t>
            </a:r>
          </a:p>
        </p:txBody>
      </p:sp>
      <p:sp>
        <p:nvSpPr>
          <p:cNvPr id="5" name="Footer Placeholder 4">
            <a:extLst>
              <a:ext uri="{FF2B5EF4-FFF2-40B4-BE49-F238E27FC236}">
                <a16:creationId xmlns:a16="http://schemas.microsoft.com/office/drawing/2014/main" id="{D0A1C3C7-BF7F-8DCA-C207-96F41B7BC4D9}"/>
              </a:ext>
            </a:extLst>
          </p:cNvPr>
          <p:cNvSpPr>
            <a:spLocks noGrp="1"/>
          </p:cNvSpPr>
          <p:nvPr>
            <p:ph type="ftr" sz="quarter" idx="17"/>
          </p:nvPr>
        </p:nvSpPr>
        <p:spPr/>
        <p:txBody>
          <a:bodyPr/>
          <a:lstStyle/>
          <a:p>
            <a:endParaRPr lang="en-US">
              <a:latin typeface="Avenir Next" panose="020B0503020202020204" pitchFamily="34" charset="0"/>
            </a:endParaRPr>
          </a:p>
        </p:txBody>
      </p:sp>
      <p:pic>
        <p:nvPicPr>
          <p:cNvPr id="8" name="Picture 7" descr="Diagram&#10;&#10;Description automatically generated">
            <a:extLst>
              <a:ext uri="{FF2B5EF4-FFF2-40B4-BE49-F238E27FC236}">
                <a16:creationId xmlns:a16="http://schemas.microsoft.com/office/drawing/2014/main" id="{19A8944E-3A78-6754-F27D-76C26BEF7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0" y="1128712"/>
            <a:ext cx="3886200" cy="5410200"/>
          </a:xfrm>
          <a:prstGeom prst="rect">
            <a:avLst/>
          </a:prstGeom>
        </p:spPr>
      </p:pic>
      <p:pic>
        <p:nvPicPr>
          <p:cNvPr id="10" name="Picture 9" descr="Diagram&#10;&#10;Description automatically generated">
            <a:extLst>
              <a:ext uri="{FF2B5EF4-FFF2-40B4-BE49-F238E27FC236}">
                <a16:creationId xmlns:a16="http://schemas.microsoft.com/office/drawing/2014/main" id="{E04AE708-F8D3-96AA-A885-0E545CC27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88" y="1286670"/>
            <a:ext cx="3632200" cy="5397500"/>
          </a:xfrm>
          <a:prstGeom prst="rect">
            <a:avLst/>
          </a:prstGeom>
        </p:spPr>
      </p:pic>
    </p:spTree>
    <p:extLst>
      <p:ext uri="{BB962C8B-B14F-4D97-AF65-F5344CB8AC3E}">
        <p14:creationId xmlns:p14="http://schemas.microsoft.com/office/powerpoint/2010/main" val="20424689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91F95F-EF74-D74E-0B43-1AD0463728FD}"/>
              </a:ext>
            </a:extLst>
          </p:cNvPr>
          <p:cNvSpPr>
            <a:spLocks noGrp="1"/>
          </p:cNvSpPr>
          <p:nvPr>
            <p:ph type="body" sz="quarter" idx="15"/>
          </p:nvPr>
        </p:nvSpPr>
        <p:spPr>
          <a:xfrm>
            <a:off x="687388" y="1433744"/>
            <a:ext cx="5336381" cy="4635586"/>
          </a:xfrm>
        </p:spPr>
        <p:txBody>
          <a:bodyPr/>
          <a:lstStyle/>
          <a:p>
            <a:r>
              <a:rPr lang="en-US" dirty="0"/>
              <a:t>Template to guide – to have at the back of our mind and to reference, not necessarily to ‘fill out’</a:t>
            </a:r>
          </a:p>
          <a:p>
            <a:pPr lvl="1"/>
            <a:r>
              <a:rPr lang="en-US" dirty="0"/>
              <a:t>Age, location, dates, key elements</a:t>
            </a:r>
          </a:p>
          <a:p>
            <a:pPr lvl="1"/>
            <a:r>
              <a:rPr lang="en-US" dirty="0"/>
              <a:t>When, why, what, who</a:t>
            </a:r>
          </a:p>
          <a:p>
            <a:pPr lvl="1"/>
            <a:r>
              <a:rPr lang="en-US" dirty="0"/>
              <a:t>Probes, questions to follow up </a:t>
            </a:r>
          </a:p>
          <a:p>
            <a:pPr lvl="1"/>
            <a:r>
              <a:rPr lang="en-US" dirty="0"/>
              <a:t>Examples </a:t>
            </a:r>
          </a:p>
          <a:p>
            <a:r>
              <a:rPr lang="en-US" dirty="0"/>
              <a:t>Photos, Audio, Videos </a:t>
            </a:r>
          </a:p>
          <a:p>
            <a:r>
              <a:rPr lang="en-US" dirty="0"/>
              <a:t>Pencils, notebooks</a:t>
            </a:r>
          </a:p>
          <a:p>
            <a:r>
              <a:rPr lang="en-US" dirty="0"/>
              <a:t>Server for backups </a:t>
            </a:r>
          </a:p>
          <a:p>
            <a:r>
              <a:rPr lang="en-US" dirty="0"/>
              <a:t>Guide for documenting </a:t>
            </a:r>
          </a:p>
          <a:p>
            <a:pPr lvl="1"/>
            <a:r>
              <a:rPr lang="en-US" dirty="0"/>
              <a:t>Dress, consent, </a:t>
            </a:r>
          </a:p>
          <a:p>
            <a:r>
              <a:rPr lang="en-US" dirty="0"/>
              <a:t>Basic skills of </a:t>
            </a:r>
            <a:r>
              <a:rPr lang="en-US" dirty="0" err="1"/>
              <a:t>storywriting</a:t>
            </a:r>
            <a:r>
              <a:rPr lang="en-US" dirty="0"/>
              <a:t> </a:t>
            </a:r>
          </a:p>
          <a:p>
            <a:pPr lvl="1"/>
            <a:r>
              <a:rPr lang="en-US" dirty="0"/>
              <a:t>Examples of success stories and learnings</a:t>
            </a:r>
          </a:p>
          <a:p>
            <a:pPr lvl="1"/>
            <a:r>
              <a:rPr lang="en-US" dirty="0"/>
              <a:t>How to capture more details</a:t>
            </a:r>
          </a:p>
          <a:p>
            <a:r>
              <a:rPr lang="en-US" dirty="0"/>
              <a:t>Capturing lessons learned </a:t>
            </a:r>
          </a:p>
          <a:p>
            <a:pPr lvl="1"/>
            <a:r>
              <a:rPr lang="en-US" dirty="0"/>
              <a:t>What could we differently, what are we learning from it? And what do we do moving forward?</a:t>
            </a:r>
          </a:p>
          <a:p>
            <a:endParaRPr lang="en-US" dirty="0"/>
          </a:p>
        </p:txBody>
      </p:sp>
      <p:sp>
        <p:nvSpPr>
          <p:cNvPr id="8" name="Text Placeholder 7">
            <a:extLst>
              <a:ext uri="{FF2B5EF4-FFF2-40B4-BE49-F238E27FC236}">
                <a16:creationId xmlns:a16="http://schemas.microsoft.com/office/drawing/2014/main" id="{393DA469-B428-7ADA-6208-7AEB451B0B23}"/>
              </a:ext>
            </a:extLst>
          </p:cNvPr>
          <p:cNvSpPr>
            <a:spLocks noGrp="1"/>
          </p:cNvSpPr>
          <p:nvPr>
            <p:ph type="body" sz="quarter" idx="16"/>
          </p:nvPr>
        </p:nvSpPr>
        <p:spPr>
          <a:xfrm>
            <a:off x="6023769" y="1480406"/>
            <a:ext cx="5419754" cy="4507582"/>
          </a:xfrm>
        </p:spPr>
        <p:txBody>
          <a:bodyPr/>
          <a:lstStyle/>
          <a:p>
            <a:r>
              <a:rPr lang="en-US" dirty="0"/>
              <a:t>Look at tide template for documenting for success stories – iterate on questions to better craft a story </a:t>
            </a:r>
          </a:p>
        </p:txBody>
      </p:sp>
      <p:sp>
        <p:nvSpPr>
          <p:cNvPr id="2" name="Text Placeholder 1">
            <a:extLst>
              <a:ext uri="{FF2B5EF4-FFF2-40B4-BE49-F238E27FC236}">
                <a16:creationId xmlns:a16="http://schemas.microsoft.com/office/drawing/2014/main" id="{F39DA3D4-3011-6B16-4940-D61073B3E7B1}"/>
              </a:ext>
            </a:extLst>
          </p:cNvPr>
          <p:cNvSpPr>
            <a:spLocks noGrp="1"/>
          </p:cNvSpPr>
          <p:nvPr>
            <p:ph type="body" sz="quarter" idx="13"/>
          </p:nvPr>
        </p:nvSpPr>
        <p:spPr>
          <a:xfrm>
            <a:off x="687547" y="602457"/>
            <a:ext cx="11504453" cy="684213"/>
          </a:xfrm>
        </p:spPr>
        <p:txBody>
          <a:bodyPr/>
          <a:lstStyle/>
          <a:p>
            <a:r>
              <a:rPr lang="en-US" dirty="0"/>
              <a:t>What Do We Need to Tell a Compelling Story?</a:t>
            </a:r>
          </a:p>
        </p:txBody>
      </p:sp>
    </p:spTree>
    <p:extLst>
      <p:ext uri="{BB962C8B-B14F-4D97-AF65-F5344CB8AC3E}">
        <p14:creationId xmlns:p14="http://schemas.microsoft.com/office/powerpoint/2010/main" val="126795007"/>
      </p:ext>
    </p:extLst>
  </p:cSld>
  <p:clrMapOvr>
    <a:masterClrMapping/>
  </p:clrMapOvr>
  <p:transition spd="med"/>
</p:sld>
</file>

<file path=ppt/theme/theme1.xml><?xml version="1.0" encoding="utf-8"?>
<a:theme xmlns:a="http://schemas.openxmlformats.org/drawingml/2006/main" name="Custom Design">
  <a:themeElements>
    <a:clrScheme name="LISTEN _1">
      <a:dk1>
        <a:srgbClr val="000000"/>
      </a:dk1>
      <a:lt1>
        <a:srgbClr val="FFFFFF"/>
      </a:lt1>
      <a:dk2>
        <a:srgbClr val="646F7F"/>
      </a:dk2>
      <a:lt2>
        <a:srgbClr val="E9EAE9"/>
      </a:lt2>
      <a:accent1>
        <a:srgbClr val="34ABC6"/>
      </a:accent1>
      <a:accent2>
        <a:srgbClr val="F17678"/>
      </a:accent2>
      <a:accent3>
        <a:srgbClr val="26A99F"/>
      </a:accent3>
      <a:accent4>
        <a:srgbClr val="E8B963"/>
      </a:accent4>
      <a:accent5>
        <a:srgbClr val="A64F4E"/>
      </a:accent5>
      <a:accent6>
        <a:srgbClr val="295A87"/>
      </a:accent6>
      <a:hlink>
        <a:srgbClr val="2A7B74"/>
      </a:hlink>
      <a:folHlink>
        <a:srgbClr val="2F7D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4468</TotalTime>
  <Words>3185</Words>
  <Application>Microsoft Macintosh PowerPoint</Application>
  <PresentationFormat>Widescreen</PresentationFormat>
  <Paragraphs>480</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Avenir Next</vt:lpstr>
      <vt:lpstr>Avenir Next Medium</vt:lpstr>
      <vt:lpstr>Bookman Old Style</vt:lpstr>
      <vt:lpstr>Calibri</vt:lpstr>
      <vt:lpstr>Quire Sans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Christina Hanschke</cp:lastModifiedBy>
  <cp:revision>7</cp:revision>
  <dcterms:created xsi:type="dcterms:W3CDTF">2022-07-08T13:10:58Z</dcterms:created>
  <dcterms:modified xsi:type="dcterms:W3CDTF">2022-09-01T10:57:42Z</dcterms:modified>
</cp:coreProperties>
</file>